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8211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105" algn="l" defTabSz="4388211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8211" algn="l" defTabSz="4388211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2316" algn="l" defTabSz="4388211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6423" algn="l" defTabSz="4388211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0528" algn="l" defTabSz="4388211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4633" algn="l" defTabSz="4388211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58739" algn="l" defTabSz="4388211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2844" algn="l" defTabSz="4388211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B400"/>
    <a:srgbClr val="00759A"/>
    <a:srgbClr val="6A7F10"/>
    <a:srgbClr val="A1D8E0"/>
    <a:srgbClr val="B0C7E2"/>
    <a:srgbClr val="FAFF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8" autoAdjust="0"/>
  </p:normalViewPr>
  <p:slideViewPr>
    <p:cSldViewPr>
      <p:cViewPr varScale="1">
        <p:scale>
          <a:sx n="20" d="100"/>
          <a:sy n="20" d="100"/>
        </p:scale>
        <p:origin x="-486" y="-20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2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4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8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CB9-01E4-44B8-8084-BCC418CF4A2D}" type="datetimeFigureOut">
              <a:rPr lang="en-US" smtClean="0"/>
              <a:pPr/>
              <a:t>5/15/2009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30C5-67B1-44D9-8976-9ADE0310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CB9-01E4-44B8-8084-BCC418CF4A2D}" type="datetimeFigureOut">
              <a:rPr lang="en-US" smtClean="0"/>
              <a:pPr/>
              <a:t>5/15/2009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30C5-67B1-44D9-8976-9ADE0310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CB9-01E4-44B8-8084-BCC418CF4A2D}" type="datetimeFigureOut">
              <a:rPr lang="en-US" smtClean="0"/>
              <a:pPr/>
              <a:t>5/15/2009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30C5-67B1-44D9-8976-9ADE0310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CB9-01E4-44B8-8084-BCC418CF4A2D}" type="datetimeFigureOut">
              <a:rPr lang="en-US" smtClean="0"/>
              <a:pPr/>
              <a:t>5/15/2009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30C5-67B1-44D9-8976-9ADE0310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5"/>
            <a:ext cx="37307520" cy="7200899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105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388211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231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776423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97052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3164633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35873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55284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CB9-01E4-44B8-8084-BCC418CF4A2D}" type="datetimeFigureOut">
              <a:rPr lang="en-US" smtClean="0"/>
              <a:pPr/>
              <a:t>5/15/2009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30C5-67B1-44D9-8976-9ADE0310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2"/>
            <a:ext cx="19385280" cy="2172462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2"/>
            <a:ext cx="19385280" cy="2172462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CB9-01E4-44B8-8084-BCC418CF4A2D}" type="datetimeFigureOut">
              <a:rPr lang="en-US" smtClean="0"/>
              <a:pPr/>
              <a:t>5/15/2009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30C5-67B1-44D9-8976-9ADE0310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4"/>
            <a:ext cx="19392903" cy="3070859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105" indent="0">
              <a:buNone/>
              <a:defRPr sz="9600" b="1"/>
            </a:lvl2pPr>
            <a:lvl3pPr marL="4388211" indent="0">
              <a:buNone/>
              <a:defRPr sz="8700" b="1"/>
            </a:lvl3pPr>
            <a:lvl4pPr marL="6582316" indent="0">
              <a:buNone/>
              <a:defRPr sz="7700" b="1"/>
            </a:lvl4pPr>
            <a:lvl5pPr marL="8776423" indent="0">
              <a:buNone/>
              <a:defRPr sz="7700" b="1"/>
            </a:lvl5pPr>
            <a:lvl6pPr marL="10970528" indent="0">
              <a:buNone/>
              <a:defRPr sz="7700" b="1"/>
            </a:lvl6pPr>
            <a:lvl7pPr marL="13164633" indent="0">
              <a:buNone/>
              <a:defRPr sz="7700" b="1"/>
            </a:lvl7pPr>
            <a:lvl8pPr marL="15358739" indent="0">
              <a:buNone/>
              <a:defRPr sz="7700" b="1"/>
            </a:lvl8pPr>
            <a:lvl9pPr marL="17552844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0"/>
            <a:ext cx="19392903" cy="1896618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4"/>
            <a:ext cx="19400521" cy="3070859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105" indent="0">
              <a:buNone/>
              <a:defRPr sz="9600" b="1"/>
            </a:lvl2pPr>
            <a:lvl3pPr marL="4388211" indent="0">
              <a:buNone/>
              <a:defRPr sz="8700" b="1"/>
            </a:lvl3pPr>
            <a:lvl4pPr marL="6582316" indent="0">
              <a:buNone/>
              <a:defRPr sz="7700" b="1"/>
            </a:lvl4pPr>
            <a:lvl5pPr marL="8776423" indent="0">
              <a:buNone/>
              <a:defRPr sz="7700" b="1"/>
            </a:lvl5pPr>
            <a:lvl6pPr marL="10970528" indent="0">
              <a:buNone/>
              <a:defRPr sz="7700" b="1"/>
            </a:lvl6pPr>
            <a:lvl7pPr marL="13164633" indent="0">
              <a:buNone/>
              <a:defRPr sz="7700" b="1"/>
            </a:lvl7pPr>
            <a:lvl8pPr marL="15358739" indent="0">
              <a:buNone/>
              <a:defRPr sz="7700" b="1"/>
            </a:lvl8pPr>
            <a:lvl9pPr marL="17552844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1" cy="1896618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CB9-01E4-44B8-8084-BCC418CF4A2D}" type="datetimeFigureOut">
              <a:rPr lang="en-US" smtClean="0"/>
              <a:pPr/>
              <a:t>5/15/2009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30C5-67B1-44D9-8976-9ADE0310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CB9-01E4-44B8-8084-BCC418CF4A2D}" type="datetimeFigureOut">
              <a:rPr lang="en-US" smtClean="0"/>
              <a:pPr/>
              <a:t>5/15/2009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30C5-67B1-44D9-8976-9ADE0310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CB9-01E4-44B8-8084-BCC418CF4A2D}" type="datetimeFigureOut">
              <a:rPr lang="en-US" smtClean="0"/>
              <a:pPr/>
              <a:t>5/15/2009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30C5-67B1-44D9-8976-9ADE0310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3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1" y="1310643"/>
            <a:ext cx="24536400" cy="28094943"/>
          </a:xfrm>
        </p:spPr>
        <p:txBody>
          <a:bodyPr/>
          <a:lstStyle>
            <a:lvl1pPr>
              <a:defRPr sz="153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3" cy="22517103"/>
          </a:xfrm>
        </p:spPr>
        <p:txBody>
          <a:bodyPr/>
          <a:lstStyle>
            <a:lvl1pPr marL="0" indent="0">
              <a:buNone/>
              <a:defRPr sz="6600"/>
            </a:lvl1pPr>
            <a:lvl2pPr marL="2194105" indent="0">
              <a:buNone/>
              <a:defRPr sz="5700"/>
            </a:lvl2pPr>
            <a:lvl3pPr marL="4388211" indent="0">
              <a:buNone/>
              <a:defRPr sz="4700"/>
            </a:lvl3pPr>
            <a:lvl4pPr marL="6582316" indent="0">
              <a:buNone/>
              <a:defRPr sz="4300"/>
            </a:lvl4pPr>
            <a:lvl5pPr marL="8776423" indent="0">
              <a:buNone/>
              <a:defRPr sz="4300"/>
            </a:lvl5pPr>
            <a:lvl6pPr marL="10970528" indent="0">
              <a:buNone/>
              <a:defRPr sz="4300"/>
            </a:lvl6pPr>
            <a:lvl7pPr marL="13164633" indent="0">
              <a:buNone/>
              <a:defRPr sz="4300"/>
            </a:lvl7pPr>
            <a:lvl8pPr marL="15358739" indent="0">
              <a:buNone/>
              <a:defRPr sz="4300"/>
            </a:lvl8pPr>
            <a:lvl9pPr marL="17552844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CB9-01E4-44B8-8084-BCC418CF4A2D}" type="datetimeFigureOut">
              <a:rPr lang="en-US" smtClean="0"/>
              <a:pPr/>
              <a:t>5/15/2009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30C5-67B1-44D9-8976-9ADE0310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0"/>
            <a:ext cx="26334720" cy="272034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300"/>
            </a:lvl1pPr>
            <a:lvl2pPr marL="2194105" indent="0">
              <a:buNone/>
              <a:defRPr sz="13400"/>
            </a:lvl2pPr>
            <a:lvl3pPr marL="4388211" indent="0">
              <a:buNone/>
              <a:defRPr sz="11500"/>
            </a:lvl3pPr>
            <a:lvl4pPr marL="6582316" indent="0">
              <a:buNone/>
              <a:defRPr sz="9600"/>
            </a:lvl4pPr>
            <a:lvl5pPr marL="8776423" indent="0">
              <a:buNone/>
              <a:defRPr sz="9600"/>
            </a:lvl5pPr>
            <a:lvl6pPr marL="10970528" indent="0">
              <a:buNone/>
              <a:defRPr sz="9600"/>
            </a:lvl6pPr>
            <a:lvl7pPr marL="13164633" indent="0">
              <a:buNone/>
              <a:defRPr sz="9600"/>
            </a:lvl7pPr>
            <a:lvl8pPr marL="15358739" indent="0">
              <a:buNone/>
              <a:defRPr sz="9600"/>
            </a:lvl8pPr>
            <a:lvl9pPr marL="17552844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4"/>
            <a:ext cx="26334720" cy="3863339"/>
          </a:xfrm>
        </p:spPr>
        <p:txBody>
          <a:bodyPr/>
          <a:lstStyle>
            <a:lvl1pPr marL="0" indent="0">
              <a:buNone/>
              <a:defRPr sz="6600"/>
            </a:lvl1pPr>
            <a:lvl2pPr marL="2194105" indent="0">
              <a:buNone/>
              <a:defRPr sz="5700"/>
            </a:lvl2pPr>
            <a:lvl3pPr marL="4388211" indent="0">
              <a:buNone/>
              <a:defRPr sz="4700"/>
            </a:lvl3pPr>
            <a:lvl4pPr marL="6582316" indent="0">
              <a:buNone/>
              <a:defRPr sz="4300"/>
            </a:lvl4pPr>
            <a:lvl5pPr marL="8776423" indent="0">
              <a:buNone/>
              <a:defRPr sz="4300"/>
            </a:lvl5pPr>
            <a:lvl6pPr marL="10970528" indent="0">
              <a:buNone/>
              <a:defRPr sz="4300"/>
            </a:lvl6pPr>
            <a:lvl7pPr marL="13164633" indent="0">
              <a:buNone/>
              <a:defRPr sz="4300"/>
            </a:lvl7pPr>
            <a:lvl8pPr marL="15358739" indent="0">
              <a:buNone/>
              <a:defRPr sz="4300"/>
            </a:lvl8pPr>
            <a:lvl9pPr marL="17552844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CB9-01E4-44B8-8084-BCC418CF4A2D}" type="datetimeFigureOut">
              <a:rPr lang="en-US" smtClean="0"/>
              <a:pPr/>
              <a:t>5/15/2009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30C5-67B1-44D9-8976-9ADE0310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438822" tIns="219410" rIns="438822" bIns="21941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2"/>
            <a:ext cx="39502080" cy="21724623"/>
          </a:xfrm>
          <a:prstGeom prst="rect">
            <a:avLst/>
          </a:prstGeom>
        </p:spPr>
        <p:txBody>
          <a:bodyPr vert="horz" lIns="438822" tIns="219410" rIns="438822" bIns="2194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3"/>
            <a:ext cx="10241280" cy="1752600"/>
          </a:xfrm>
          <a:prstGeom prst="rect">
            <a:avLst/>
          </a:prstGeom>
        </p:spPr>
        <p:txBody>
          <a:bodyPr vert="horz" lIns="438822" tIns="219410" rIns="438822" bIns="219410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26CB9-01E4-44B8-8084-BCC418CF4A2D}" type="datetimeFigureOut">
              <a:rPr lang="en-US" smtClean="0"/>
              <a:pPr/>
              <a:t>5/15/2009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3"/>
            <a:ext cx="13898880" cy="1752600"/>
          </a:xfrm>
          <a:prstGeom prst="rect">
            <a:avLst/>
          </a:prstGeom>
        </p:spPr>
        <p:txBody>
          <a:bodyPr vert="horz" lIns="438822" tIns="219410" rIns="438822" bIns="219410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3"/>
            <a:ext cx="10241280" cy="1752600"/>
          </a:xfrm>
          <a:prstGeom prst="rect">
            <a:avLst/>
          </a:prstGeom>
        </p:spPr>
        <p:txBody>
          <a:bodyPr vert="horz" lIns="438822" tIns="219410" rIns="438822" bIns="219410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D30C5-67B1-44D9-8976-9ADE0310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8211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579" indent="-1645579" algn="l" defTabSz="4388211" rtl="0" eaLnBrk="1" latinLnBrk="0" hangingPunct="1">
        <a:spcBef>
          <a:spcPct val="20000"/>
        </a:spcBef>
        <a:buFont typeface="Arial" pitchFamily="34" charset="0"/>
        <a:buChar char="•"/>
        <a:defRPr sz="153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421" indent="-1371316" algn="l" defTabSz="4388211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4" indent="-1097052" algn="l" defTabSz="4388211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70" indent="-1097052" algn="l" defTabSz="4388211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3475" indent="-1097052" algn="l" defTabSz="4388211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80" indent="-1097052" algn="l" defTabSz="4388211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86" indent="-1097052" algn="l" defTabSz="4388211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91" indent="-1097052" algn="l" defTabSz="4388211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96" indent="-1097052" algn="l" defTabSz="4388211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1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5" algn="l" defTabSz="4388211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1" algn="l" defTabSz="4388211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6" algn="l" defTabSz="4388211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6423" algn="l" defTabSz="4388211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28" algn="l" defTabSz="4388211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33" algn="l" defTabSz="4388211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39" algn="l" defTabSz="4388211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44" algn="l" defTabSz="4388211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red_lv2_launch_DSC_5343.jpg"/>
          <p:cNvPicPr>
            <a:picLocks noChangeAspect="1"/>
          </p:cNvPicPr>
          <p:nvPr/>
        </p:nvPicPr>
        <p:blipFill>
          <a:blip r:embed="rId2"/>
          <a:srcRect l="39421" t="58529" r="37939" b="23970"/>
          <a:stretch>
            <a:fillRect/>
          </a:stretch>
        </p:blipFill>
        <p:spPr>
          <a:xfrm>
            <a:off x="35509200" y="18516600"/>
            <a:ext cx="7086600" cy="10096837"/>
          </a:xfrm>
          <a:prstGeom prst="rect">
            <a:avLst/>
          </a:prstGeom>
        </p:spPr>
      </p:pic>
      <p:pic>
        <p:nvPicPr>
          <p:cNvPr id="4" name="Picture 3" descr="psu-mcecs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1" y="29596555"/>
            <a:ext cx="6008915" cy="2464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2228" y="29994690"/>
            <a:ext cx="25668515" cy="1437810"/>
          </a:xfrm>
          <a:prstGeom prst="rect">
            <a:avLst/>
          </a:prstGeom>
          <a:noFill/>
        </p:spPr>
        <p:txBody>
          <a:bodyPr wrap="square" lIns="73841" tIns="36921" rIns="73841" bIns="36921" rtlCol="0">
            <a:spAutoFit/>
          </a:bodyPr>
          <a:lstStyle/>
          <a:p>
            <a:r>
              <a:rPr lang="en-US" dirty="0" smtClean="0"/>
              <a:t>Department of Electrical and Computer Engineering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1673" y="571500"/>
            <a:ext cx="43891200" cy="3053637"/>
          </a:xfrm>
          <a:prstGeom prst="rect">
            <a:avLst/>
          </a:prstGeom>
          <a:solidFill>
            <a:srgbClr val="00759A"/>
          </a:solidFill>
        </p:spPr>
        <p:txBody>
          <a:bodyPr wrap="square" lIns="73841" tIns="36921" rIns="73841" bIns="36921" rtlCol="0">
            <a:spAutoFit/>
          </a:bodyPr>
          <a:lstStyle/>
          <a:p>
            <a:r>
              <a:rPr lang="en-US" sz="19000" dirty="0" smtClean="0">
                <a:solidFill>
                  <a:srgbClr val="6A7F10"/>
                </a:solidFill>
              </a:rPr>
              <a:t>	</a:t>
            </a:r>
            <a:endParaRPr lang="en-US" sz="19000" b="1" dirty="0">
              <a:solidFill>
                <a:srgbClr val="6A7F10"/>
              </a:solidFill>
              <a:latin typeface="Garamon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1" y="0"/>
            <a:ext cx="391885" cy="3291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41" tIns="36921" rIns="73841" bIns="36921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0" y="0"/>
            <a:ext cx="391885" cy="329184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41" tIns="36921" rIns="73841" bIns="36921" rtlCol="0" anchor="ctr"/>
          <a:lstStyle/>
          <a:p>
            <a:pPr algn="ctr"/>
            <a:endParaRPr lang="en-US"/>
          </a:p>
        </p:txBody>
      </p:sp>
      <p:pic>
        <p:nvPicPr>
          <p:cNvPr id="21" name="Picture 20" descr="APS board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9600" y="4114800"/>
            <a:ext cx="15928812" cy="14096999"/>
          </a:xfrm>
          <a:prstGeom prst="rect">
            <a:avLst/>
          </a:prstGeom>
        </p:spPr>
      </p:pic>
      <p:pic>
        <p:nvPicPr>
          <p:cNvPr id="22" name="Picture 21" descr="FrontEnd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613600" y="11734800"/>
            <a:ext cx="9982199" cy="6265563"/>
          </a:xfrm>
          <a:prstGeom prst="rect">
            <a:avLst/>
          </a:prstGeom>
        </p:spPr>
      </p:pic>
      <p:pic>
        <p:nvPicPr>
          <p:cNvPr id="23" name="Picture 22" descr="powerSwitches_USBhub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59400" y="18211800"/>
            <a:ext cx="16687801" cy="10744199"/>
          </a:xfrm>
          <a:prstGeom prst="rect">
            <a:avLst/>
          </a:prstGeom>
        </p:spPr>
      </p:pic>
      <p:pic>
        <p:nvPicPr>
          <p:cNvPr id="25" name="Picture 24" descr="sensorlayout.tif"/>
          <p:cNvPicPr>
            <a:picLocks noChangeAspect="1"/>
          </p:cNvPicPr>
          <p:nvPr/>
        </p:nvPicPr>
        <p:blipFill>
          <a:blip r:embed="rId7"/>
          <a:srcRect t="23579" r="21754"/>
          <a:stretch>
            <a:fillRect/>
          </a:stretch>
        </p:blipFill>
        <p:spPr>
          <a:xfrm rot="5400000">
            <a:off x="37931749" y="6492849"/>
            <a:ext cx="5746699" cy="4495801"/>
          </a:xfrm>
          <a:prstGeom prst="rect">
            <a:avLst/>
          </a:prstGeom>
        </p:spPr>
      </p:pic>
      <p:pic>
        <p:nvPicPr>
          <p:cNvPr id="26" name="Picture 25" descr="posterSWimage.jpg"/>
          <p:cNvPicPr>
            <a:picLocks noChangeAspect="1"/>
          </p:cNvPicPr>
          <p:nvPr/>
        </p:nvPicPr>
        <p:blipFill>
          <a:blip r:embed="rId8"/>
          <a:srcRect b="11387"/>
          <a:stretch>
            <a:fillRect/>
          </a:stretch>
        </p:blipFill>
        <p:spPr>
          <a:xfrm>
            <a:off x="5638800" y="20497800"/>
            <a:ext cx="12268200" cy="8229600"/>
          </a:xfrm>
          <a:prstGeom prst="rect">
            <a:avLst/>
          </a:prstGeom>
        </p:spPr>
      </p:pic>
      <p:pic>
        <p:nvPicPr>
          <p:cNvPr id="30" name="Picture 29" descr="LV2Cdig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3810000"/>
            <a:ext cx="4842262" cy="24917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715000" y="4038600"/>
            <a:ext cx="10058400" cy="16342935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Generic Front End</a:t>
            </a:r>
            <a:endParaRPr lang="en-US" sz="2400" dirty="0" smtClean="0"/>
          </a:p>
          <a:p>
            <a:pPr lvl="0"/>
            <a:r>
              <a:rPr lang="en-US" sz="2400" b="1" dirty="0" smtClean="0"/>
              <a:t>Consists </a:t>
            </a:r>
            <a:r>
              <a:rPr lang="en-US" sz="2400" b="1" dirty="0" smtClean="0"/>
              <a:t>of the SPS, HAP and Micro-controller</a:t>
            </a:r>
            <a:endParaRPr lang="en-US" sz="2400" dirty="0" smtClean="0"/>
          </a:p>
          <a:p>
            <a:pPr lvl="0"/>
            <a:r>
              <a:rPr lang="en-US" sz="2400" b="1" dirty="0" smtClean="0"/>
              <a:t>Switching Power Supply (SPS)converts the power from the Avionics Power Supply to a more useable 5Vdc for use by the </a:t>
            </a:r>
            <a:r>
              <a:rPr lang="en-US" sz="2400" b="1" dirty="0" smtClean="0"/>
              <a:t>node</a:t>
            </a:r>
            <a:endParaRPr lang="en-US" sz="2400" dirty="0" smtClean="0"/>
          </a:p>
          <a:p>
            <a:pPr lvl="0"/>
            <a:r>
              <a:rPr lang="en-US" sz="2400" b="1" dirty="0" smtClean="0"/>
              <a:t>Highly Available Power supply (HAP) charges and delivers power from a Lithium Ion Polymer battery providing battery backup for safety critical </a:t>
            </a:r>
            <a:r>
              <a:rPr lang="en-US" sz="2400" b="1" dirty="0" smtClean="0"/>
              <a:t>nodes</a:t>
            </a:r>
            <a:endParaRPr lang="en-US" sz="2400" dirty="0" smtClean="0"/>
          </a:p>
          <a:p>
            <a:pPr lvl="0"/>
            <a:r>
              <a:rPr lang="en-US" sz="2400" b="1" dirty="0" smtClean="0"/>
              <a:t>Micro-controller the NXP LPC2368 is an ARM7 micro-controller in a 100 pin package charged with communications and control for each node</a:t>
            </a:r>
          </a:p>
          <a:p>
            <a:pPr lvl="0"/>
            <a:endParaRPr lang="en-US" sz="2400" b="1" dirty="0" smtClean="0"/>
          </a:p>
          <a:p>
            <a:r>
              <a:rPr lang="en-US" sz="2400" b="1" u="sng" dirty="0" smtClean="0"/>
              <a:t>APS </a:t>
            </a:r>
            <a:r>
              <a:rPr lang="en-US" sz="2400" b="1" u="sng" dirty="0" smtClean="0"/>
              <a:t>Charger</a:t>
            </a:r>
            <a:endParaRPr lang="en-US" sz="2400" dirty="0" smtClean="0"/>
          </a:p>
          <a:p>
            <a:pPr lvl="0"/>
            <a:r>
              <a:rPr lang="en-US" sz="2400" b="1" dirty="0" smtClean="0"/>
              <a:t>Charger </a:t>
            </a:r>
            <a:r>
              <a:rPr lang="en-US" sz="2400" b="1" dirty="0" smtClean="0"/>
              <a:t>designed to charge batteries at 8.5A</a:t>
            </a:r>
            <a:endParaRPr lang="en-US" sz="2400" dirty="0" smtClean="0"/>
          </a:p>
          <a:p>
            <a:pPr lvl="0"/>
            <a:r>
              <a:rPr lang="en-US" sz="2400" b="1" dirty="0" smtClean="0"/>
              <a:t>Battery capacity is 4.25Ah each</a:t>
            </a:r>
            <a:endParaRPr lang="en-US" sz="2400" dirty="0" smtClean="0"/>
          </a:p>
          <a:p>
            <a:pPr lvl="0"/>
            <a:r>
              <a:rPr lang="en-US" sz="2400" b="1" dirty="0" smtClean="0"/>
              <a:t>Nominal voltage per battery of 3.7Vdc</a:t>
            </a:r>
            <a:endParaRPr lang="en-US" sz="2400" dirty="0" smtClean="0"/>
          </a:p>
          <a:p>
            <a:pPr lvl="0"/>
            <a:r>
              <a:rPr lang="en-US" sz="2400" b="1" dirty="0" smtClean="0"/>
              <a:t>Batteries arranged in a 4-series, 2 parallel (4s2p) pack</a:t>
            </a:r>
            <a:endParaRPr lang="en-US" sz="2400" dirty="0" smtClean="0"/>
          </a:p>
          <a:p>
            <a:pPr lvl="0"/>
            <a:r>
              <a:rPr lang="en-US" sz="2400" b="1" dirty="0" smtClean="0"/>
              <a:t>Battery pack capacity of 8.5Ah at rated Voltage of 14.8Vdc</a:t>
            </a:r>
            <a:r>
              <a:rPr lang="en-US" sz="2400" b="1" u="sng" dirty="0" smtClean="0"/>
              <a:t> </a:t>
            </a:r>
            <a:endParaRPr lang="en-US" sz="2400" dirty="0" smtClean="0"/>
          </a:p>
          <a:p>
            <a:endParaRPr lang="en-US" sz="2400" b="1" u="sng" dirty="0" smtClean="0"/>
          </a:p>
          <a:p>
            <a:r>
              <a:rPr lang="en-US" sz="2400" b="1" u="sng" dirty="0" smtClean="0"/>
              <a:t>APS </a:t>
            </a:r>
            <a:r>
              <a:rPr lang="en-US" sz="2400" b="1" u="sng" dirty="0" smtClean="0"/>
              <a:t>Power Switches</a:t>
            </a:r>
            <a:endParaRPr lang="en-US" sz="2400" dirty="0" smtClean="0"/>
          </a:p>
          <a:p>
            <a:pPr lvl="0"/>
            <a:r>
              <a:rPr lang="en-US" sz="2400" b="1" dirty="0" smtClean="0"/>
              <a:t>The </a:t>
            </a:r>
            <a:r>
              <a:rPr lang="en-US" sz="2400" b="1" dirty="0" smtClean="0"/>
              <a:t>power switch network provides over-current protection for 7 downstream devices powered by the Avionics Power System  </a:t>
            </a:r>
            <a:endParaRPr lang="en-US" sz="2400" dirty="0" smtClean="0"/>
          </a:p>
          <a:p>
            <a:pPr lvl="0"/>
            <a:r>
              <a:rPr lang="en-US" sz="2400" b="1" dirty="0" smtClean="0"/>
              <a:t>Along with protecting attached devices, the switches allow the ARM microcontroller to control and monitor which of the devices are powered</a:t>
            </a:r>
            <a:endParaRPr lang="en-US" sz="2400" dirty="0" smtClean="0"/>
          </a:p>
          <a:p>
            <a:pPr lvl="0"/>
            <a:r>
              <a:rPr lang="en-US" sz="2400" b="1" dirty="0" smtClean="0"/>
              <a:t>Each switch utilizes a hot-swap controller integrated circuit with an external N-Channel MOSFET which act together as a current controlled circuit breaker</a:t>
            </a:r>
            <a:endParaRPr lang="en-US" sz="2400" dirty="0" smtClean="0"/>
          </a:p>
          <a:p>
            <a:r>
              <a:rPr lang="en-US" sz="2400" b="1" dirty="0" smtClean="0"/>
              <a:t> </a:t>
            </a:r>
            <a:endParaRPr lang="en-US" sz="2400" b="1" dirty="0" smtClean="0"/>
          </a:p>
          <a:p>
            <a:r>
              <a:rPr lang="en-US" sz="2400" b="1" u="sng" dirty="0" smtClean="0"/>
              <a:t>APS USB </a:t>
            </a:r>
            <a:r>
              <a:rPr lang="en-US" sz="2400" b="1" u="sng" dirty="0" smtClean="0"/>
              <a:t>hub</a:t>
            </a:r>
            <a:endParaRPr lang="en-US" sz="2400" dirty="0" smtClean="0"/>
          </a:p>
          <a:p>
            <a:pPr lvl="0"/>
            <a:r>
              <a:rPr lang="en-US" sz="2400" b="1" dirty="0" smtClean="0"/>
              <a:t>The </a:t>
            </a:r>
            <a:r>
              <a:rPr lang="en-US" sz="2400" b="1" dirty="0" smtClean="0"/>
              <a:t>SMSC USB2517 hub chip is a user configurable integrated circuit which supports USB communication between the Launch Vehicle flight computer and 7 downstream devices</a:t>
            </a:r>
            <a:endParaRPr lang="en-US" sz="2400" dirty="0" smtClean="0"/>
          </a:p>
          <a:p>
            <a:pPr lvl="0"/>
            <a:r>
              <a:rPr lang="en-US" sz="2400" b="1" dirty="0" smtClean="0"/>
              <a:t>In addition to the actual data signals, the hub connects to the ARM microcontroller which enables on line configuration of the hub</a:t>
            </a:r>
            <a:endParaRPr lang="en-US" sz="2400" dirty="0" smtClean="0"/>
          </a:p>
          <a:p>
            <a:pPr lvl="0"/>
            <a:r>
              <a:rPr lang="en-US" sz="2400" b="1" dirty="0" smtClean="0"/>
              <a:t>Some configuration options include enabling/disabling any of the 7 downstream ports, and controlling the device speed supported by the chip</a:t>
            </a:r>
            <a:endParaRPr lang="en-US" sz="2400" dirty="0" smtClean="0"/>
          </a:p>
          <a:p>
            <a:r>
              <a:rPr lang="en-US" sz="2400" b="1" dirty="0" smtClean="0"/>
              <a:t> </a:t>
            </a:r>
            <a:endParaRPr lang="en-US" sz="2400" b="1" dirty="0" smtClean="0"/>
          </a:p>
          <a:p>
            <a:r>
              <a:rPr lang="en-US" sz="2400" b="1" u="sng" dirty="0" smtClean="0"/>
              <a:t>APS </a:t>
            </a:r>
            <a:r>
              <a:rPr lang="en-US" sz="2400" b="1" u="sng" dirty="0" smtClean="0"/>
              <a:t>Umbilical Connection</a:t>
            </a:r>
            <a:endParaRPr lang="en-US" sz="2400" dirty="0" smtClean="0"/>
          </a:p>
          <a:p>
            <a:r>
              <a:rPr lang="en-US" sz="2400" b="1" dirty="0" smtClean="0"/>
              <a:t>The </a:t>
            </a:r>
            <a:r>
              <a:rPr lang="en-US" sz="2400" b="1" dirty="0" smtClean="0"/>
              <a:t>umbilical connection serves several functions:</a:t>
            </a:r>
            <a:endParaRPr lang="en-US" sz="2400" dirty="0" smtClean="0"/>
          </a:p>
          <a:p>
            <a:pPr lvl="0"/>
            <a:r>
              <a:rPr lang="en-US" sz="2400" b="1" dirty="0" smtClean="0"/>
              <a:t>It acts similar to a lap-top computer power chord, charging the battery of the APS, and powering the rocket as the battery charges</a:t>
            </a:r>
            <a:endParaRPr lang="en-US" sz="2400" dirty="0" smtClean="0"/>
          </a:p>
          <a:p>
            <a:pPr lvl="0"/>
            <a:r>
              <a:rPr lang="en-US" sz="2400" b="1" dirty="0" smtClean="0"/>
              <a:t>It provides communication lines which allow the flight computer direct contact with the ARM microcontroller</a:t>
            </a:r>
            <a:endParaRPr lang="en-US" sz="2400" dirty="0" smtClean="0"/>
          </a:p>
          <a:p>
            <a:pPr lvl="0"/>
            <a:r>
              <a:rPr lang="en-US" sz="2400" b="1" dirty="0" smtClean="0"/>
              <a:t>It provides a rocket ready signal telling the flight computer that the rocket is ready for launch</a:t>
            </a:r>
            <a:endParaRPr lang="en-US" sz="2400" dirty="0" smtClean="0"/>
          </a:p>
          <a:p>
            <a:pPr lvl="0"/>
            <a:r>
              <a:rPr lang="en-US" sz="2400" b="1" dirty="0" smtClean="0"/>
              <a:t>In the event of a launch, the umbilical is pulled out during lift-off.  The umbilical connection detects this event and a launch-detect signal is sent to the ARM  </a:t>
            </a:r>
            <a:endParaRPr lang="en-US" sz="2400" dirty="0"/>
          </a:p>
        </p:txBody>
      </p:sp>
      <p:pic>
        <p:nvPicPr>
          <p:cNvPr id="24" name="Picture 23" descr="sensor.t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32525487" y="5879313"/>
            <a:ext cx="5334000" cy="607217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2080200" y="39624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APS </a:t>
            </a:r>
            <a:r>
              <a:rPr lang="en-US" sz="2400" b="1" u="sng" dirty="0" smtClean="0"/>
              <a:t>Battery Pack Sensor Board</a:t>
            </a:r>
            <a:endParaRPr lang="en-US" sz="2400" dirty="0" smtClean="0"/>
          </a:p>
          <a:p>
            <a:r>
              <a:rPr lang="en-US" sz="2400" b="1" dirty="0" smtClean="0"/>
              <a:t> </a:t>
            </a:r>
            <a:endParaRPr lang="en-US" sz="2400" dirty="0" smtClean="0"/>
          </a:p>
          <a:p>
            <a:pPr lvl="0"/>
            <a:r>
              <a:rPr lang="en-US" sz="2400" b="1" dirty="0" smtClean="0"/>
              <a:t>Measure pack voltage, current and temperature</a:t>
            </a:r>
            <a:endParaRPr lang="en-US" sz="2400" dirty="0" smtClean="0"/>
          </a:p>
          <a:p>
            <a:pPr lvl="0"/>
            <a:r>
              <a:rPr lang="en-US" sz="2400" b="1" dirty="0" smtClean="0"/>
              <a:t>Monitor the voltage on each cell </a:t>
            </a:r>
            <a:endParaRPr lang="en-US" sz="2400" dirty="0" smtClean="0"/>
          </a:p>
          <a:p>
            <a:pPr lvl="0"/>
            <a:r>
              <a:rPr lang="en-US" sz="2400" b="1" dirty="0" smtClean="0"/>
              <a:t>Absolute and relative capacity estimated by coulomb counting</a:t>
            </a:r>
            <a:endParaRPr lang="en-US" sz="2400" dirty="0" smtClean="0"/>
          </a:p>
          <a:p>
            <a:pPr lvl="0"/>
            <a:r>
              <a:rPr lang="en-US" sz="2400" b="1" dirty="0" smtClean="0"/>
              <a:t>Five LEDs to display the relative pack </a:t>
            </a:r>
            <a:r>
              <a:rPr lang="en-US" sz="2400" b="1" dirty="0" smtClean="0"/>
              <a:t>capacity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62001" y="832563"/>
            <a:ext cx="43129200" cy="299844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txBody>
          <a:bodyPr wrap="square" lIns="73841" tIns="36921" rIns="73841" bIns="36921" rtlCol="0">
            <a:spAutoFit/>
          </a:bodyPr>
          <a:lstStyle/>
          <a:p>
            <a:pPr algn="ctr"/>
            <a:r>
              <a:rPr lang="en-US" sz="19000" b="1" dirty="0" smtClean="0">
                <a:solidFill>
                  <a:srgbClr val="A8B400"/>
                </a:solidFill>
                <a:latin typeface="Garamond" pitchFamily="18" charset="0"/>
              </a:rPr>
              <a:t>PSAS LV2C AVIONICS</a:t>
            </a:r>
            <a:endParaRPr lang="en-US" sz="19000" b="1" dirty="0">
              <a:solidFill>
                <a:srgbClr val="A8B400"/>
              </a:solidFill>
              <a:latin typeface="Garamond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98000" y="186690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Capstone Team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Ai Ling Chen	Scott </a:t>
            </a:r>
            <a:r>
              <a:rPr lang="en-US" sz="2400" dirty="0" err="1" smtClean="0"/>
              <a:t>Schuehle</a:t>
            </a:r>
            <a:endParaRPr lang="en-US" sz="2400" dirty="0" smtClean="0"/>
          </a:p>
          <a:p>
            <a:r>
              <a:rPr lang="en-US" sz="2400" dirty="0" smtClean="0"/>
              <a:t>Mike </a:t>
            </a:r>
            <a:r>
              <a:rPr lang="en-US" sz="2400" dirty="0" err="1" smtClean="0"/>
              <a:t>Engstrom</a:t>
            </a:r>
            <a:r>
              <a:rPr lang="en-US" sz="2400" dirty="0" smtClean="0"/>
              <a:t>	Ken Zeigler</a:t>
            </a:r>
          </a:p>
          <a:p>
            <a:r>
              <a:rPr lang="en-US" sz="2400" dirty="0" smtClean="0"/>
              <a:t>Jeremy Booth	David </a:t>
            </a:r>
            <a:r>
              <a:rPr lang="en-US" sz="2400" dirty="0" err="1" smtClean="0"/>
              <a:t>Loupin</a:t>
            </a:r>
            <a:endParaRPr lang="en-US" sz="2400" dirty="0" smtClean="0"/>
          </a:p>
          <a:p>
            <a:endParaRPr lang="en-US" sz="2400" u="sng" dirty="0" smtClean="0"/>
          </a:p>
          <a:p>
            <a:r>
              <a:rPr lang="en-US" sz="2400" u="sng" dirty="0" smtClean="0"/>
              <a:t>Sponsor</a:t>
            </a:r>
            <a:r>
              <a:rPr lang="en-US" sz="2400" dirty="0" smtClean="0"/>
              <a:t>:	</a:t>
            </a:r>
            <a:r>
              <a:rPr lang="en-US" sz="2400" u="sng" dirty="0" smtClean="0"/>
              <a:t>Advisor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PSAS	Allen Taylor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35585400" y="28727400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provided by Portland State Aerospace Society  – Fred </a:t>
            </a:r>
            <a:r>
              <a:rPr lang="en-US" sz="1200" dirty="0" err="1" smtClean="0"/>
              <a:t>Azinger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838200" y="28422600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Graphic </a:t>
            </a:r>
            <a:r>
              <a:rPr lang="en-US" sz="1200" dirty="0" smtClean="0"/>
              <a:t>provided by Portland State Aerospace Society  – </a:t>
            </a:r>
            <a:r>
              <a:rPr lang="en-US" sz="1200" dirty="0" smtClean="0"/>
              <a:t> Frank Mathew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28194000" y="174498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Image provided by PSAS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619</TotalTime>
  <Words>228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Portland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amyj</dc:creator>
  <cp:lastModifiedBy>zeiglerk</cp:lastModifiedBy>
  <cp:revision>48</cp:revision>
  <dcterms:created xsi:type="dcterms:W3CDTF">2008-12-19T19:08:39Z</dcterms:created>
  <dcterms:modified xsi:type="dcterms:W3CDTF">2009-05-16T00:31:11Z</dcterms:modified>
</cp:coreProperties>
</file>