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99" r:id="rId3"/>
    <p:sldId id="259" r:id="rId4"/>
    <p:sldId id="335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34" r:id="rId67"/>
    <p:sldId id="301" r:id="rId68"/>
    <p:sldId id="273" r:id="rId69"/>
    <p:sldId id="265" r:id="rId70"/>
    <p:sldId id="274" r:id="rId71"/>
    <p:sldId id="275" r:id="rId72"/>
    <p:sldId id="276" r:id="rId73"/>
    <p:sldId id="260" r:id="rId74"/>
    <p:sldId id="279" r:id="rId75"/>
    <p:sldId id="272" r:id="rId76"/>
    <p:sldId id="277" r:id="rId77"/>
    <p:sldId id="281" r:id="rId78"/>
    <p:sldId id="282" r:id="rId79"/>
    <p:sldId id="284" r:id="rId80"/>
    <p:sldId id="285" r:id="rId81"/>
    <p:sldId id="286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3" autoAdjust="0"/>
    <p:restoredTop sz="94660"/>
  </p:normalViewPr>
  <p:slideViewPr>
    <p:cSldViewPr>
      <p:cViewPr varScale="1">
        <p:scale>
          <a:sx n="60" d="100"/>
          <a:sy n="6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40E72-8C94-4FCB-89B6-3AA83003E29F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F8C4B-A81A-423C-A4F9-8550758CE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E3E3-6708-4344-A15C-4F6C3201260C}" type="datetimeFigureOut">
              <a:rPr lang="en-US" smtClean="0"/>
              <a:pPr/>
              <a:t>6/9/2009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467C-821B-412F-B1AF-3630E1FE1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pdx.edu/~esanchez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../../cygwin/home/Ken/avionics-cad/lv2-node5/node5-frontend.sch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2008-2009</a:t>
            </a:r>
            <a:r>
              <a:rPr lang="en-US" sz="4000" b="1" dirty="0" smtClean="0"/>
              <a:t> </a:t>
            </a:r>
            <a:r>
              <a:rPr lang="en-US" sz="3600" b="1" dirty="0" smtClean="0"/>
              <a:t>PSAS / PSU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700" b="1" dirty="0" smtClean="0"/>
              <a:t>ECE Capstone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Team members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Ai Ling Chen, David </a:t>
            </a:r>
            <a:r>
              <a:rPr lang="en-US" sz="2800" dirty="0" err="1" smtClean="0">
                <a:solidFill>
                  <a:schemeClr val="tx1"/>
                </a:solidFill>
              </a:rPr>
              <a:t>Loupin</a:t>
            </a:r>
            <a:r>
              <a:rPr lang="en-US" sz="2800" dirty="0" smtClean="0">
                <a:solidFill>
                  <a:schemeClr val="tx1"/>
                </a:solidFill>
              </a:rPr>
              <a:t>, Jeremy Booth, Ken Zeigler, Mike Engstrom, Scott </a:t>
            </a:r>
            <a:r>
              <a:rPr lang="en-US" sz="2800" dirty="0" err="1" smtClean="0">
                <a:solidFill>
                  <a:schemeClr val="tx1"/>
                </a:solidFill>
              </a:rPr>
              <a:t>Schuehle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05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Academic Advisor </a:t>
            </a:r>
          </a:p>
          <a:p>
            <a:pPr algn="ctr"/>
            <a:r>
              <a:rPr lang="en-US" sz="2400" dirty="0" smtClean="0"/>
              <a:t>Allen Taylor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105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PSAS Advisors </a:t>
            </a:r>
          </a:p>
          <a:p>
            <a:pPr algn="ctr"/>
            <a:r>
              <a:rPr lang="en-US" sz="2400" dirty="0" smtClean="0"/>
              <a:t>Andrew and Tim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n-US" dirty="0" smtClean="0"/>
              <a:t>Circuit must be fault tolerant/resistant/robust </a:t>
            </a:r>
          </a:p>
          <a:p>
            <a:pPr lvl="1"/>
            <a:r>
              <a:rPr lang="en-US" dirty="0" smtClean="0"/>
              <a:t>High Efficiency (prolong Battery life) </a:t>
            </a:r>
          </a:p>
          <a:p>
            <a:pPr lvl="1"/>
            <a:r>
              <a:rPr lang="en-US" dirty="0" smtClean="0"/>
              <a:t>Low Quiescent Current Draw (prolong battery life) </a:t>
            </a:r>
          </a:p>
          <a:p>
            <a:pPr lvl="1"/>
            <a:r>
              <a:rPr lang="en-US" dirty="0" smtClean="0"/>
              <a:t>High Frequency Switching (1.5 MHZ) (less audio noise) </a:t>
            </a:r>
          </a:p>
          <a:p>
            <a:pPr lvl="1"/>
            <a:r>
              <a:rPr lang="en-US" dirty="0" smtClean="0"/>
              <a:t>Frequency Sync to external source (Makes noise filtering easier) </a:t>
            </a:r>
          </a:p>
          <a:p>
            <a:pPr lvl="1"/>
            <a:r>
              <a:rPr lang="en-US" dirty="0" smtClean="0"/>
              <a:t>OVP (survive over-voltages) </a:t>
            </a:r>
          </a:p>
          <a:p>
            <a:pPr lvl="1"/>
            <a:r>
              <a:rPr lang="en-US" dirty="0" smtClean="0"/>
              <a:t>UVLO (survive under-voltages) </a:t>
            </a:r>
          </a:p>
          <a:p>
            <a:pPr lvl="1"/>
            <a:r>
              <a:rPr lang="en-US" dirty="0" smtClean="0"/>
              <a:t>Vin (10V, 14.8V, 20V) (Voltage supplied by APS node) </a:t>
            </a:r>
          </a:p>
          <a:p>
            <a:pPr lvl="1"/>
            <a:r>
              <a:rPr lang="en-US" dirty="0" smtClean="0"/>
              <a:t>Vout1 (3.0,3.3,3.5) V </a:t>
            </a:r>
          </a:p>
          <a:p>
            <a:pPr lvl="1"/>
            <a:r>
              <a:rPr lang="en-US" dirty="0" smtClean="0"/>
              <a:t>Vout2 (4.8,5.0,5.2) V </a:t>
            </a:r>
          </a:p>
          <a:p>
            <a:pPr lvl="1"/>
            <a:r>
              <a:rPr lang="en-US" dirty="0" smtClean="0"/>
              <a:t>Iout1 max (0.030,1,)A (range may require changes in component values) </a:t>
            </a:r>
          </a:p>
          <a:p>
            <a:pPr lvl="1"/>
            <a:r>
              <a:rPr lang="en-US" dirty="0" smtClean="0"/>
              <a:t>Iout2 max (0.030,1,)A (range may require changes in component values) </a:t>
            </a:r>
          </a:p>
          <a:p>
            <a:pPr lvl="1"/>
            <a:r>
              <a:rPr lang="en-US" dirty="0" smtClean="0"/>
              <a:t>Low noise </a:t>
            </a:r>
          </a:p>
          <a:p>
            <a:pPr lvl="1"/>
            <a:r>
              <a:rPr lang="en-US" dirty="0" smtClean="0"/>
              <a:t>Soft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Highly Available Power Supply (HAP)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Charger IC (LTC4085)</a:t>
            </a:r>
          </a:p>
          <a:p>
            <a:r>
              <a:rPr lang="en-US" dirty="0" smtClean="0"/>
              <a:t>Battery (450mAh)</a:t>
            </a:r>
          </a:p>
          <a:p>
            <a:r>
              <a:rPr lang="en-US" dirty="0" err="1" smtClean="0"/>
              <a:t>Mosfet</a:t>
            </a:r>
            <a:r>
              <a:rPr lang="en-US" dirty="0" smtClean="0"/>
              <a:t> Switch and Ideal Diode</a:t>
            </a:r>
          </a:p>
          <a:p>
            <a:r>
              <a:rPr lang="en-US" dirty="0" smtClean="0"/>
              <a:t>Output Regulator (TPS63000)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MUST use single Li Ion Polymer cell </a:t>
            </a:r>
          </a:p>
          <a:p>
            <a:pPr lvl="1"/>
            <a:r>
              <a:rPr lang="en-US" dirty="0" smtClean="0"/>
              <a:t>MUST have a seamless transition from externally powered to battery-powered </a:t>
            </a:r>
          </a:p>
          <a:p>
            <a:pPr lvl="1"/>
            <a:r>
              <a:rPr lang="en-US" dirty="0" smtClean="0"/>
              <a:t>MUST meet standard lithium charge/discharge safety requirements (thermal, voltage, current, time, fuse) </a:t>
            </a:r>
          </a:p>
          <a:p>
            <a:pPr lvl="1"/>
            <a:r>
              <a:rPr lang="en-US" dirty="0" smtClean="0"/>
              <a:t>MUST store enough power to run generic node for (1,4,) hours (</a:t>
            </a:r>
            <a:r>
              <a:rPr lang="en-US" dirty="0" err="1" smtClean="0"/>
              <a:t>Pyro</a:t>
            </a:r>
            <a:r>
              <a:rPr lang="en-US" dirty="0" smtClean="0"/>
              <a:t> requirement) </a:t>
            </a:r>
          </a:p>
          <a:p>
            <a:pPr lvl="1"/>
            <a:r>
              <a:rPr lang="en-US" dirty="0" smtClean="0"/>
              <a:t>MUST be able to be unpopulated on board (for most nodes) </a:t>
            </a:r>
          </a:p>
          <a:p>
            <a:pPr lvl="1"/>
            <a:r>
              <a:rPr lang="en-US" dirty="0" smtClean="0"/>
              <a:t>MUST be able to measure battery voltage </a:t>
            </a:r>
          </a:p>
          <a:p>
            <a:pPr lvl="1"/>
            <a:r>
              <a:rPr lang="en-US" dirty="0" smtClean="0"/>
              <a:t>MUST be able to have external charge control (from microcontroller)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(LPC2368)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from Old to New</a:t>
            </a:r>
          </a:p>
          <a:p>
            <a:r>
              <a:rPr lang="en-US" dirty="0" smtClean="0"/>
              <a:t>Number of Node configurable GPIO available</a:t>
            </a:r>
          </a:p>
          <a:p>
            <a:r>
              <a:rPr lang="en-US" dirty="0" smtClean="0"/>
              <a:t>Busses Available</a:t>
            </a:r>
          </a:p>
          <a:p>
            <a:r>
              <a:rPr lang="en-US" dirty="0" smtClean="0"/>
              <a:t>Memory and Processing Speed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MUST use a LPC2xxx series microcontroller </a:t>
            </a:r>
          </a:p>
          <a:p>
            <a:pPr lvl="1"/>
            <a:r>
              <a:rPr lang="en-US" dirty="0" smtClean="0"/>
              <a:t>MUST have USB and back-channel peripherals </a:t>
            </a:r>
          </a:p>
          <a:p>
            <a:pPr lvl="1"/>
            <a:r>
              <a:rPr lang="en-US" dirty="0" smtClean="0"/>
              <a:t>MUST have (32,64,) K RAM </a:t>
            </a:r>
          </a:p>
          <a:p>
            <a:pPr lvl="1"/>
            <a:r>
              <a:rPr lang="en-US" dirty="0" smtClean="0"/>
              <a:t>MUST use 12 MHz crystal (for USB) and PLL to highest Freq.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GFE (GPIO and Analog Connections)</a:t>
            </a:r>
          </a:p>
          <a:p>
            <a:pPr lvl="1"/>
            <a:r>
              <a:rPr lang="en-US" dirty="0" smtClean="0"/>
              <a:t>Connections to onboard GFE devices</a:t>
            </a:r>
          </a:p>
          <a:p>
            <a:r>
              <a:rPr lang="en-US" dirty="0" smtClean="0"/>
              <a:t>CAN (Controller Area Network)</a:t>
            </a:r>
          </a:p>
          <a:p>
            <a:pPr lvl="1"/>
            <a:r>
              <a:rPr lang="en-US" dirty="0" smtClean="0"/>
              <a:t>Primarily used for off-board communications</a:t>
            </a:r>
          </a:p>
          <a:p>
            <a:r>
              <a:rPr lang="en-US" dirty="0" smtClean="0"/>
              <a:t>USB (Universal Serial Bus)</a:t>
            </a:r>
          </a:p>
          <a:p>
            <a:pPr lvl="1"/>
            <a:r>
              <a:rPr lang="en-US" dirty="0" smtClean="0"/>
              <a:t>Primarily used for off-board communications</a:t>
            </a:r>
          </a:p>
          <a:p>
            <a:r>
              <a:rPr lang="en-US" dirty="0" smtClean="0"/>
              <a:t>SPI (Serial Peripheral Interface)</a:t>
            </a:r>
          </a:p>
          <a:p>
            <a:pPr lvl="1"/>
            <a:r>
              <a:rPr lang="en-US" dirty="0" smtClean="0"/>
              <a:t> Used for communication to on board devices</a:t>
            </a:r>
          </a:p>
          <a:p>
            <a:r>
              <a:rPr lang="en-US" dirty="0" smtClean="0"/>
              <a:t>I2C (Inter-Integrated Circuit Bus)</a:t>
            </a:r>
          </a:p>
          <a:p>
            <a:pPr lvl="1"/>
            <a:r>
              <a:rPr lang="en-US" dirty="0" smtClean="0"/>
              <a:t> Used for communication to on board devices</a:t>
            </a:r>
          </a:p>
          <a:p>
            <a:r>
              <a:rPr lang="en-US" dirty="0" smtClean="0"/>
              <a:t>1 Wire (One Wire)</a:t>
            </a:r>
          </a:p>
          <a:p>
            <a:pPr lvl="1"/>
            <a:r>
              <a:rPr lang="en-US" dirty="0" smtClean="0"/>
              <a:t>Used for communication to onboard devices</a:t>
            </a:r>
          </a:p>
          <a:p>
            <a:r>
              <a:rPr lang="en-US" dirty="0" smtClean="0"/>
              <a:t>Analog</a:t>
            </a:r>
          </a:p>
          <a:p>
            <a:pPr lvl="1"/>
            <a:r>
              <a:rPr lang="en-US" dirty="0" smtClean="0"/>
              <a:t>Onboard A/D and D/A pins are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Datasheet Contents and Research</a:t>
            </a:r>
          </a:p>
          <a:p>
            <a:r>
              <a:rPr lang="en-US" dirty="0" smtClean="0"/>
              <a:t>Component Tracking during research</a:t>
            </a:r>
          </a:p>
          <a:p>
            <a:pPr lvl="1"/>
            <a:r>
              <a:rPr lang="en-US" dirty="0" smtClean="0"/>
              <a:t>Rejected list</a:t>
            </a:r>
          </a:p>
          <a:p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Missing LT-Spice models</a:t>
            </a:r>
          </a:p>
          <a:p>
            <a:pPr lvl="1"/>
            <a:r>
              <a:rPr lang="en-US" dirty="0" smtClean="0"/>
              <a:t>Models that don’t match reference designs</a:t>
            </a:r>
          </a:p>
          <a:p>
            <a:r>
              <a:rPr lang="en-US" dirty="0" smtClean="0"/>
              <a:t>Component Packages</a:t>
            </a:r>
          </a:p>
          <a:p>
            <a:r>
              <a:rPr lang="en-US" dirty="0" smtClean="0"/>
              <a:t>Eagle Schematics, Libraries, Layout</a:t>
            </a:r>
          </a:p>
          <a:p>
            <a:r>
              <a:rPr lang="en-US" dirty="0" smtClean="0"/>
              <a:t>GIT and other Open Source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Avionics Power System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An Overview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Key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Battery/Shore power to all other rocket nodes via a network of power switches</a:t>
            </a:r>
          </a:p>
          <a:p>
            <a:pPr lvl="1"/>
            <a:r>
              <a:rPr lang="en-US" dirty="0" smtClean="0"/>
              <a:t>Provide a means of control over which nodes receive power</a:t>
            </a:r>
          </a:p>
          <a:p>
            <a:pPr lvl="1"/>
            <a:r>
              <a:rPr lang="en-US" dirty="0" smtClean="0"/>
              <a:t>Provide over current protection to downstream devices </a:t>
            </a:r>
          </a:p>
          <a:p>
            <a:pPr lvl="1"/>
            <a:r>
              <a:rPr lang="en-US" dirty="0" smtClean="0"/>
              <a:t>Distribute data signals to attached devices via power switch connectors</a:t>
            </a:r>
          </a:p>
          <a:p>
            <a:pPr lvl="1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Acrobat Document" r:id="rId3" imgW="16457143" imgH="12342857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Key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Umbilical Shore Power connection</a:t>
            </a:r>
          </a:p>
          <a:p>
            <a:pPr lvl="1"/>
            <a:r>
              <a:rPr lang="en-US" dirty="0" smtClean="0"/>
              <a:t>Simultaneously charges the APS battery and provides power to the rocket systems during charging</a:t>
            </a:r>
          </a:p>
          <a:p>
            <a:pPr lvl="1"/>
            <a:r>
              <a:rPr lang="en-US" dirty="0" smtClean="0"/>
              <a:t>Provides an avenue for communication between land based computer and APS system</a:t>
            </a:r>
          </a:p>
          <a:p>
            <a:pPr lvl="1"/>
            <a:r>
              <a:rPr lang="en-US" dirty="0" smtClean="0"/>
              <a:t>Provides a “launch-detect” signal which indicates that launch has occurred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APS Key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USB Hub</a:t>
            </a:r>
          </a:p>
          <a:p>
            <a:pPr lvl="1"/>
            <a:r>
              <a:rPr lang="en-US" dirty="0" smtClean="0"/>
              <a:t>Distributes USB data to downstream devices via power switch connectors</a:t>
            </a:r>
          </a:p>
          <a:p>
            <a:pPr lvl="1"/>
            <a:r>
              <a:rPr lang="en-US" dirty="0" smtClean="0"/>
              <a:t>Configurable for low, full and high speed USB differential signaling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APS Power Switches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Power Distribution, Protection and Control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Specifications/Requirements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MUST have (8,,) independent resettable electronic circuit breakers with adjustable current trip and trip delay. Setting can be via resistor strap, EEPROM, etc. Current trip should be latch-off or selectable.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have Soft on/off feature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have no mechanical switches in main power path.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indicate power switch on/off state (LED for human, and electrical signal for APS node)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indicate power switch fault state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operate continuously within 20% of the over-current set point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allow set currents in the range (0.1, 5)A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MUST allow over current transients of 100% for minimum 100 ms without fault to the load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Battery Voltage = 14.8V (Design for operation @ 20V)</a:t>
            </a:r>
          </a:p>
          <a:p>
            <a:r>
              <a:rPr lang="en-US" dirty="0" smtClean="0"/>
              <a:t>Battery Current = 8.5A</a:t>
            </a:r>
          </a:p>
          <a:p>
            <a:r>
              <a:rPr lang="en-US" dirty="0" smtClean="0"/>
              <a:t>Thermal Considerations</a:t>
            </a:r>
          </a:p>
          <a:p>
            <a:r>
              <a:rPr lang="en-US" dirty="0" smtClean="0"/>
              <a:t>Transients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ott\Documents\Capstone\swi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5791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 of 7 Power Switch Circuits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TPS2490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operating voltage (+9V to +80) </a:t>
            </a:r>
          </a:p>
          <a:p>
            <a:r>
              <a:rPr lang="en-US" dirty="0" smtClean="0"/>
              <a:t>Under voltage lockout feature </a:t>
            </a:r>
          </a:p>
          <a:p>
            <a:r>
              <a:rPr lang="en-US" dirty="0" smtClean="0"/>
              <a:t>Simpler reference design than LTC1154 (used on LV2b APS) </a:t>
            </a:r>
          </a:p>
          <a:p>
            <a:r>
              <a:rPr lang="en-US" dirty="0" smtClean="0"/>
              <a:t>MSOP package </a:t>
            </a:r>
          </a:p>
          <a:p>
            <a:r>
              <a:rPr lang="en-US" dirty="0" smtClean="0"/>
              <a:t>Programmable fault timer </a:t>
            </a:r>
          </a:p>
          <a:p>
            <a:r>
              <a:rPr lang="en-US" dirty="0" smtClean="0"/>
              <a:t>Programmable power limit to limit dissipation in FET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Si4122DY N-Channel FET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Vds</a:t>
            </a:r>
            <a:r>
              <a:rPr lang="en-US" dirty="0" smtClean="0"/>
              <a:t> Operating Voltage Range: 40V max</a:t>
            </a:r>
          </a:p>
          <a:p>
            <a:endParaRPr lang="en-US" dirty="0"/>
          </a:p>
          <a:p>
            <a:r>
              <a:rPr lang="en-US" dirty="0" smtClean="0"/>
              <a:t>Low </a:t>
            </a:r>
            <a:r>
              <a:rPr lang="en-US" dirty="0" err="1" smtClean="0"/>
              <a:t>Rds_on</a:t>
            </a:r>
            <a:r>
              <a:rPr lang="en-US" dirty="0" smtClean="0"/>
              <a:t>: 4.5mOhm at </a:t>
            </a:r>
            <a:r>
              <a:rPr lang="en-US" dirty="0" err="1" smtClean="0"/>
              <a:t>Vds</a:t>
            </a:r>
            <a:r>
              <a:rPr lang="en-US" dirty="0" smtClean="0"/>
              <a:t> = 10V</a:t>
            </a:r>
          </a:p>
          <a:p>
            <a:endParaRPr lang="en-US" dirty="0"/>
          </a:p>
          <a:p>
            <a:r>
              <a:rPr lang="en-US" dirty="0" smtClean="0"/>
              <a:t>Thermal parameters acceptable with respect to power limiting capability of TPS2490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Has 8 independent resettable electronic circuit breakers with adjustable current trip and trip delay.  Setting via resistor strap.  Current trip latch-off.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Design provides option for Soft-on feature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No soft-off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No mechanical switches in main power path.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Indicates power switch on/off state (LED for human, and Power Good signal for APS node)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indication of power switch fault state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Operates continuously within 20% of the over-current set point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Allows set currents in the range (0.1, 5)A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Allows over current transients of 100% for minimum 100 ms without fault to the load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USB Hub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USB Data Distribution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Team </a:t>
            </a:r>
            <a:r>
              <a:rPr lang="en-US" sz="3600" dirty="0" smtClean="0"/>
              <a:t>Member Responsibilities: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971800"/>
            <a:ext cx="7772400" cy="3078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Ken: GFE, SPS, HAP, Microprocessor</a:t>
            </a:r>
          </a:p>
          <a:p>
            <a:r>
              <a:rPr lang="en-US" dirty="0" smtClean="0"/>
              <a:t>Scott: Power Switches, USB Hub, Umbilical</a:t>
            </a:r>
            <a:endParaRPr lang="en-US" dirty="0" smtClean="0"/>
          </a:p>
          <a:p>
            <a:r>
              <a:rPr lang="en-US" dirty="0" smtClean="0"/>
              <a:t>David: Battery and Charging Systems</a:t>
            </a:r>
            <a:endParaRPr lang="en-US" dirty="0" smtClean="0"/>
          </a:p>
          <a:p>
            <a:r>
              <a:rPr lang="en-US" dirty="0" smtClean="0"/>
              <a:t>Ai Ling: Pressure &amp; Battery Sensors, USB Hub </a:t>
            </a:r>
            <a:endParaRPr lang="en-US" dirty="0" smtClean="0"/>
          </a:p>
          <a:p>
            <a:r>
              <a:rPr lang="en-US" dirty="0" smtClean="0"/>
              <a:t>Firmware</a:t>
            </a:r>
            <a:r>
              <a:rPr lang="en-US" dirty="0" smtClean="0"/>
              <a:t>: Mike, </a:t>
            </a:r>
            <a:r>
              <a:rPr lang="en-US" dirty="0" smtClean="0"/>
              <a:t>Jeremy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Avionics Power System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(APS)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Specifications/Requirements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76600"/>
          </a:xfrm>
        </p:spPr>
        <p:txBody>
          <a:bodyPr/>
          <a:lstStyle/>
          <a:p>
            <a:r>
              <a:rPr lang="en-US" dirty="0" smtClean="0"/>
              <a:t>SHOULD be USB 2.0 compliant High Speed (480 Mbps) </a:t>
            </a:r>
          </a:p>
          <a:p>
            <a:r>
              <a:rPr lang="en-US" dirty="0" smtClean="0"/>
              <a:t>MUST handle (8,,) downstream devices (devices may be further hubs) </a:t>
            </a:r>
          </a:p>
          <a:p>
            <a:r>
              <a:rPr lang="en-US" dirty="0" smtClean="0"/>
              <a:t>SHOULD have hub status LEDs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Hub requires 3.3V power supply</a:t>
            </a:r>
          </a:p>
          <a:p>
            <a:r>
              <a:rPr lang="en-US" dirty="0" smtClean="0"/>
              <a:t>Default configuration settings</a:t>
            </a:r>
          </a:p>
          <a:p>
            <a:r>
              <a:rPr lang="en-US" dirty="0" smtClean="0"/>
              <a:t>Interface with micro-controller for changing configuration settings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Documents\Capstone\hub.png"/>
          <p:cNvPicPr>
            <a:picLocks noChangeAspect="1" noChangeArrowheads="1"/>
          </p:cNvPicPr>
          <p:nvPr/>
        </p:nvPicPr>
        <p:blipFill>
          <a:blip r:embed="rId2" cstate="print"/>
          <a:srcRect l="4562" r="11608"/>
          <a:stretch>
            <a:fillRect/>
          </a:stretch>
        </p:blipFill>
        <p:spPr bwMode="auto">
          <a:xfrm>
            <a:off x="-1295400" y="0"/>
            <a:ext cx="11963400" cy="7185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SMSC-USB2517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 3.3V Power Supply</a:t>
            </a:r>
          </a:p>
          <a:p>
            <a:r>
              <a:rPr lang="en-US" dirty="0" smtClean="0"/>
              <a:t>64-pin QFN package (smaller than 2507 IC)</a:t>
            </a:r>
          </a:p>
          <a:p>
            <a:r>
              <a:rPr lang="en-US" dirty="0" smtClean="0"/>
              <a:t>Large number of configuration options</a:t>
            </a:r>
          </a:p>
          <a:p>
            <a:r>
              <a:rPr lang="en-US" dirty="0" smtClean="0"/>
              <a:t>Compliant with USB 2.0 low, full and high speed</a:t>
            </a:r>
          </a:p>
          <a:p>
            <a:r>
              <a:rPr lang="en-US" dirty="0" smtClean="0"/>
              <a:t>Control over configuration options provided to the ARM microprocessor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Default Configuration</a:t>
            </a:r>
            <a:br>
              <a:rPr lang="en-US" dirty="0" smtClean="0"/>
            </a:br>
            <a:r>
              <a:rPr lang="en-US" dirty="0" smtClean="0"/>
              <a:t>CFG_SEL Pins = ‘000’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/>
              <a:t>Strap options enabled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Self-power option enabled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LED mode = speed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Individual power switching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Individual over-current sensing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Strapping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PHY_BOOST[1:0]</a:t>
            </a:r>
          </a:p>
          <a:p>
            <a:pPr lvl="1"/>
            <a:r>
              <a:rPr lang="en-US" dirty="0" smtClean="0"/>
              <a:t>Allows signals to upstream devices be boosted to 4%, 8% or 12%. </a:t>
            </a:r>
          </a:p>
          <a:p>
            <a:pPr lvl="1"/>
            <a:r>
              <a:rPr lang="en-US" dirty="0" smtClean="0"/>
              <a:t>Default – No Boost (PHY_BOOSY[1:0]=‘00’)</a:t>
            </a:r>
          </a:p>
          <a:p>
            <a:r>
              <a:rPr lang="en-US" dirty="0" smtClean="0"/>
              <a:t>NON_REM[2:0]</a:t>
            </a:r>
          </a:p>
          <a:p>
            <a:pPr lvl="1"/>
            <a:r>
              <a:rPr lang="en-US" dirty="0" smtClean="0"/>
              <a:t>These pins determine which downstream devices will be considered removable</a:t>
            </a:r>
          </a:p>
          <a:p>
            <a:pPr lvl="1"/>
            <a:r>
              <a:rPr lang="en-US" dirty="0" smtClean="0"/>
              <a:t>Default – All devices set as removable (NON_REM[2:0] = ‘000’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Spec.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USB 2.0 compliant for Low Speed, Full Speed and High Speed (480 Mbps)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Handles 7 downstream devices (devices may be further hubs)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Has hub status LEDs which also indicate speed of attached devices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Umbilical Connection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Connecting the Rocket to the Ground Computer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Specifications/Requirements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seamlessly shift between shore power and battery power </a:t>
            </a:r>
          </a:p>
          <a:p>
            <a:r>
              <a:rPr lang="en-US" dirty="0" smtClean="0"/>
              <a:t>MUST be able to detect the presence of shore power </a:t>
            </a:r>
          </a:p>
          <a:p>
            <a:r>
              <a:rPr lang="en-US" dirty="0" smtClean="0"/>
              <a:t>MUST wake up APS microcontroller if shore power turned on </a:t>
            </a:r>
          </a:p>
          <a:p>
            <a:r>
              <a:rPr lang="en-US" dirty="0" smtClean="0"/>
              <a:t>MUST be able to sense if connector is inserted or removed (launch detect)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Connector type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Ideal Diode (No longer used)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Launch detect implementation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ocuments\Capstone\umbilical.png"/>
          <p:cNvPicPr>
            <a:picLocks noChangeAspect="1" noChangeArrowheads="1"/>
          </p:cNvPicPr>
          <p:nvPr/>
        </p:nvPicPr>
        <p:blipFill>
          <a:blip r:embed="rId2" cstate="print"/>
          <a:srcRect l="14986" r="22152"/>
          <a:stretch>
            <a:fillRect/>
          </a:stretch>
        </p:blipFill>
        <p:spPr bwMode="auto">
          <a:xfrm>
            <a:off x="1143000" y="494506"/>
            <a:ext cx="6781800" cy="5439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Umbilical Connection/Ideal Diode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Spec.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Ideal Diode allows seamless shift between shore power and battery power </a:t>
            </a:r>
          </a:p>
          <a:p>
            <a:r>
              <a:rPr lang="en-US" dirty="0" smtClean="0"/>
              <a:t>MUST be able to detect the presence of shore power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MUST wake up APS microcontroller if shore power turned on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MUST be able to sense if connector is inserted or removed (launch detect)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APS Power Switch Network </a:t>
            </a:r>
          </a:p>
          <a:p>
            <a:r>
              <a:rPr lang="en-US" dirty="0" smtClean="0"/>
              <a:t>USB Hub </a:t>
            </a:r>
          </a:p>
          <a:p>
            <a:r>
              <a:rPr lang="en-US" dirty="0" smtClean="0"/>
              <a:t>Umbilical Connection to APS (Not Implemented)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24384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/>
              <a:t>Battery and Charging Systems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Battery requirements</a:t>
            </a:r>
          </a:p>
          <a:p>
            <a:pPr>
              <a:lnSpc>
                <a:spcPct val="80000"/>
              </a:lnSpc>
            </a:pPr>
            <a:r>
              <a:rPr lang="en-US" sz="2000"/>
              <a:t>SHOULD be a 4-series cell Li battery</a:t>
            </a:r>
          </a:p>
          <a:p>
            <a:pPr>
              <a:lnSpc>
                <a:spcPct val="80000"/>
              </a:lnSpc>
            </a:pPr>
            <a:r>
              <a:rPr lang="en-US" sz="2000"/>
              <a:t>Battery SHOULD cost &lt;500$</a:t>
            </a:r>
          </a:p>
          <a:p>
            <a:pPr>
              <a:lnSpc>
                <a:spcPct val="80000"/>
              </a:lnSpc>
            </a:pPr>
            <a:r>
              <a:rPr lang="en-US" sz="2000"/>
              <a:t>Overall Battery SHOULD have energy-mass density (100,,) W.hr/kg</a:t>
            </a:r>
          </a:p>
          <a:p>
            <a:pPr>
              <a:lnSpc>
                <a:spcPct val="80000"/>
              </a:lnSpc>
            </a:pPr>
            <a:r>
              <a:rPr lang="en-US" sz="2000"/>
              <a:t>Overall Battery energy-volume density SHOULD be (200,,) W.hr/l</a:t>
            </a:r>
          </a:p>
          <a:p>
            <a:pPr>
              <a:lnSpc>
                <a:spcPct val="80000"/>
              </a:lnSpc>
            </a:pPr>
            <a:r>
              <a:rPr lang="en-US" sz="2000"/>
              <a:t>Battery capacity SHOULD be (4,8,) AHr (TODO: TBD on new power budget)</a:t>
            </a:r>
          </a:p>
          <a:p>
            <a:pPr>
              <a:lnSpc>
                <a:spcPct val="80000"/>
              </a:lnSpc>
            </a:pPr>
            <a:r>
              <a:rPr lang="en-US" sz="2000"/>
              <a:t>SHOULD have dimensions less than (,3.0,3.5) inches in the cross sectional plane of the airframe, length (,,10)inches</a:t>
            </a:r>
          </a:p>
          <a:p>
            <a:pPr>
              <a:lnSpc>
                <a:spcPct val="80000"/>
              </a:lnSpc>
            </a:pPr>
            <a:r>
              <a:rPr lang="en-US" sz="2000"/>
              <a:t>MUST have a fuse in the pack before the lead</a:t>
            </a:r>
          </a:p>
          <a:p>
            <a:pPr>
              <a:lnSpc>
                <a:spcPct val="80000"/>
              </a:lnSpc>
            </a:pPr>
            <a:r>
              <a:rPr lang="en-US" sz="2000"/>
              <a:t>Total battery "unplugged" leakage MUST be &lt; C/(1,5,) year rate (e.g. ~ 100 uA for 4 AHr)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Charger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Requirements: </a:t>
            </a:r>
          </a:p>
          <a:p>
            <a:pPr>
              <a:lnSpc>
                <a:spcPct val="80000"/>
              </a:lnSpc>
            </a:pPr>
            <a:r>
              <a:rPr lang="en-US" sz="2800"/>
              <a:t>MUST meet standard lithium charge/discharge safety requirements (thermal, voltage, current, time, fuse)</a:t>
            </a:r>
          </a:p>
          <a:p>
            <a:pPr>
              <a:lnSpc>
                <a:spcPct val="80000"/>
              </a:lnSpc>
            </a:pPr>
            <a:r>
              <a:rPr lang="en-US" sz="2800"/>
              <a:t>MUST be able to charge at (,1C,C/2) rates at internal air temperature of 50 deg C.* </a:t>
            </a:r>
          </a:p>
          <a:p>
            <a:pPr>
              <a:lnSpc>
                <a:spcPct val="80000"/>
              </a:lnSpc>
            </a:pPr>
            <a:r>
              <a:rPr lang="en-US" sz="2800"/>
              <a:t>MAY equalize cells up to some small bypass power (e.g., .5W)</a:t>
            </a:r>
          </a:p>
          <a:p>
            <a:pPr>
              <a:lnSpc>
                <a:spcPct val="80000"/>
              </a:lnSpc>
            </a:pPr>
            <a:r>
              <a:rPr lang="en-US" sz="2800"/>
              <a:t>MUST indicate charging status (on/off)</a:t>
            </a:r>
          </a:p>
          <a:p>
            <a:pPr>
              <a:lnSpc>
                <a:spcPct val="80000"/>
              </a:lnSpc>
            </a:pPr>
            <a:r>
              <a:rPr lang="en-US" sz="2800"/>
              <a:t>MAY indicate some kind of charge % (blink rate, color, LED bar graph, etc)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Charger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05000" y="57150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/>
              <a:t>Apscharger2.sch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charger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43200" y="57912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APSEXTERNALCHARGER.sch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Labeling </a:t>
            </a:r>
            <a:r>
              <a:rPr lang="en-US" dirty="0"/>
              <a:t>of design </a:t>
            </a:r>
            <a:r>
              <a:rPr lang="en-US" dirty="0" smtClean="0"/>
              <a:t>sections</a:t>
            </a:r>
          </a:p>
          <a:p>
            <a:endParaRPr lang="en-US" dirty="0"/>
          </a:p>
          <a:p>
            <a:r>
              <a:rPr lang="en-US" dirty="0"/>
              <a:t>Changes in design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Front End (GFE)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Powerful SPS (Switching Power Supply)</a:t>
            </a:r>
          </a:p>
          <a:p>
            <a:pPr lvl="1"/>
            <a:r>
              <a:rPr lang="en-US" dirty="0" smtClean="0"/>
              <a:t>More capacity for handling Radios etc</a:t>
            </a:r>
          </a:p>
          <a:p>
            <a:r>
              <a:rPr lang="en-US" dirty="0" smtClean="0"/>
              <a:t>HAP (Highly Available Power supply)</a:t>
            </a:r>
          </a:p>
          <a:p>
            <a:pPr lvl="1"/>
            <a:r>
              <a:rPr lang="en-US" dirty="0" smtClean="0"/>
              <a:t>Optional for all nodes</a:t>
            </a:r>
          </a:p>
          <a:p>
            <a:pPr lvl="1"/>
            <a:r>
              <a:rPr lang="en-US" dirty="0" smtClean="0"/>
              <a:t>HAP availability at node configuration</a:t>
            </a:r>
          </a:p>
          <a:p>
            <a:r>
              <a:rPr lang="en-US" dirty="0" smtClean="0"/>
              <a:t>More capable microcontroller</a:t>
            </a:r>
          </a:p>
          <a:p>
            <a:pPr lvl="1"/>
            <a:r>
              <a:rPr lang="en-US" dirty="0" smtClean="0"/>
              <a:t>Additional Interfaces</a:t>
            </a:r>
          </a:p>
          <a:p>
            <a:r>
              <a:rPr lang="en-US" dirty="0" smtClean="0"/>
              <a:t>Component availability and capability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315200" cy="1470025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Main tasks: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Analog pressure sensor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7-port USB hub controller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Battery sensor</a:t>
            </a:r>
            <a:endParaRPr lang="en-US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Analog pressure sensor</a:t>
            </a:r>
            <a:endParaRPr lang="en-US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498080" cy="4800600"/>
          </a:xfrm>
        </p:spPr>
        <p:txBody>
          <a:bodyPr>
            <a:normAutofit/>
          </a:bodyPr>
          <a:lstStyle/>
          <a:p>
            <a:pPr marL="653796" indent="-571500">
              <a:buNone/>
            </a:pPr>
            <a:r>
              <a:rPr lang="en-US" b="1" dirty="0" smtClean="0"/>
              <a:t>Reason to redesign:</a:t>
            </a:r>
            <a:endParaRPr lang="en-US" sz="2800" dirty="0" smtClean="0"/>
          </a:p>
          <a:p>
            <a:r>
              <a:rPr lang="en-US" sz="2800" dirty="0" smtClean="0"/>
              <a:t>    The pressure sensor that is currently used is SCP1000.  Its measuring range is from 30 kPa to 120 kPa.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   We want to find a pressure sensor that can accurately measure the pressure from 1 atm down to 0 atm.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Analog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Requirements: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MUST have pressure range of 0 - 1 ATM (0 kPa - ~115 kPa, 0 - ~15 PSI) or more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Absolute pressure (needs onboard reference)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SHOULD use (,3.3,5) V power supply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SHOULD use (,10,50) mA current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SHOULD have single ended analog output OR digital output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MAY have quick response time &lt; 1 ms (~ KHz of bandwidth)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MUST have a small package size (0,1,10) cm</a:t>
            </a:r>
            <a:r>
              <a:rPr lang="en-US" sz="2400" baseline="30000" dirty="0" smtClean="0"/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Analog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ASDX DO series: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Pressure range from 0 psi to 15 psi (1 psi = 6.9 kPa)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Available in absolute, differential and gage types.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 single 5.0 Vdc supply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output of the device is a corrected pressure value in hex format with 12-bit resolution. Therefore, the smallest change in the output given any change in pressure is 5V/(2^12) = 1.22 mV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Response time of 8ms.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Analog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Pressure Sensor Test</a:t>
            </a:r>
          </a:p>
          <a:p>
            <a:r>
              <a:rPr lang="en-US" dirty="0" smtClean="0"/>
              <a:t>Goal: To test pressure sensors to near vacuum and outside their usual acceleration and temperature ranges. Those sensors are:</a:t>
            </a:r>
          </a:p>
          <a:p>
            <a:r>
              <a:rPr lang="en-US" dirty="0" smtClean="0"/>
              <a:t>Honeywell ASDX015A24R </a:t>
            </a:r>
          </a:p>
          <a:p>
            <a:r>
              <a:rPr lang="en-US" dirty="0" smtClean="0"/>
              <a:t>Freescale MP3H6115A</a:t>
            </a:r>
          </a:p>
          <a:p>
            <a:r>
              <a:rPr lang="en-US" dirty="0" smtClean="0"/>
              <a:t>VTI SCP1000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cuum-cham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533400"/>
            <a:ext cx="4191000" cy="5668963"/>
          </a:xfrm>
        </p:spPr>
      </p:pic>
      <p:sp>
        <p:nvSpPr>
          <p:cNvPr id="5" name="TextBox 4"/>
          <p:cNvSpPr txBox="1"/>
          <p:nvPr/>
        </p:nvSpPr>
        <p:spPr>
          <a:xfrm>
            <a:off x="533401" y="1295400"/>
            <a:ext cx="289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Giant vacuum chamber in </a:t>
            </a:r>
            <a:r>
              <a:rPr lang="en-US" sz="3200" dirty="0" smtClean="0">
                <a:hlinkClick r:id="rId3"/>
              </a:rPr>
              <a:t>Dr. Erik Sanchez's lab</a:t>
            </a:r>
            <a:r>
              <a:rPr lang="en-US" sz="3200" dirty="0" smtClean="0"/>
              <a:t> at PSU in Science Building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324600"/>
            <a:ext cx="642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http://psas.pdx.edu/avionics/pressure_sensor_testing/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4F271C">
                    <a:satMod val="130000"/>
                  </a:srgbClr>
                </a:solidFill>
              </a:rPr>
              <a:t>Analog pressure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Result:</a:t>
            </a:r>
          </a:p>
          <a:p>
            <a:r>
              <a:rPr lang="en-US" dirty="0" smtClean="0"/>
              <a:t>The SCP sensor was accurately reflecting the pressure recorded on the pressure gauge, even down to 0.45 kPa. </a:t>
            </a:r>
          </a:p>
          <a:p>
            <a:r>
              <a:rPr lang="en-US" dirty="0" smtClean="0"/>
              <a:t>ASDX worked down to 0.45 kPa as expected. </a:t>
            </a:r>
          </a:p>
          <a:p>
            <a:r>
              <a:rPr lang="en-US" dirty="0" smtClean="0"/>
              <a:t>The MP3 bottomed out due to hitting the ground rail at ~ 10 kPa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USB Hub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Requirements:</a:t>
            </a:r>
          </a:p>
          <a:p>
            <a:r>
              <a:rPr lang="en-US" sz="2800" dirty="0" smtClean="0"/>
              <a:t>One up stream, seven down streams</a:t>
            </a:r>
          </a:p>
          <a:p>
            <a:r>
              <a:rPr lang="en-US" sz="2800" dirty="0" smtClean="0"/>
              <a:t>Small</a:t>
            </a:r>
          </a:p>
          <a:p>
            <a:r>
              <a:rPr lang="en-US" sz="2800" dirty="0" smtClean="0"/>
              <a:t>Powered</a:t>
            </a:r>
          </a:p>
          <a:p>
            <a:r>
              <a:rPr lang="en-US" sz="2800" dirty="0" smtClean="0"/>
              <a:t>High speed</a:t>
            </a:r>
          </a:p>
          <a:p>
            <a:r>
              <a:rPr lang="en-US" sz="2800" dirty="0" smtClean="0"/>
              <a:t>Available</a:t>
            </a:r>
            <a:endParaRPr lang="en-US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USB Hub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USB2507– Integrated USB 2.0 compatible 7-port Hub</a:t>
            </a:r>
          </a:p>
          <a:p>
            <a:r>
              <a:rPr lang="en-US" sz="2800" dirty="0" smtClean="0"/>
              <a:t>7-Port Hub</a:t>
            </a:r>
          </a:p>
          <a:p>
            <a:r>
              <a:rPr lang="en-US" sz="2800" dirty="0" smtClean="0"/>
              <a:t>Complete USB Specification 2.0 Compatibility</a:t>
            </a:r>
          </a:p>
          <a:p>
            <a:r>
              <a:rPr lang="en-US" sz="2800" dirty="0" smtClean="0"/>
              <a:t>1.8 Volt Low Power Core Operation</a:t>
            </a:r>
          </a:p>
          <a:p>
            <a:r>
              <a:rPr lang="en-US" sz="2800" dirty="0" smtClean="0"/>
              <a:t>3.3 Volt I/O with 5V Input Tolerance.</a:t>
            </a:r>
          </a:p>
          <a:p>
            <a:r>
              <a:rPr lang="en-US" sz="2800" dirty="0" smtClean="0"/>
              <a:t>Available in Digi-Key, $8.75 each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General </a:t>
            </a:r>
          </a:p>
          <a:p>
            <a:pPr lvl="1"/>
            <a:r>
              <a:rPr lang="en-US" dirty="0" smtClean="0"/>
              <a:t>Parts cost &lt;150$ in small quantities </a:t>
            </a:r>
          </a:p>
          <a:p>
            <a:pPr lvl="1"/>
            <a:r>
              <a:rPr lang="en-US" dirty="0" smtClean="0"/>
              <a:t>Board size (,20,25)cm^2 </a:t>
            </a:r>
          </a:p>
          <a:p>
            <a:pPr lvl="1"/>
            <a:r>
              <a:rPr lang="en-US" dirty="0" smtClean="0"/>
              <a:t>Board height (,,12)mm</a:t>
            </a:r>
          </a:p>
          <a:p>
            <a:r>
              <a:rPr lang="en-US" dirty="0" smtClean="0"/>
              <a:t>Interfaces </a:t>
            </a:r>
          </a:p>
          <a:p>
            <a:pPr lvl="1"/>
            <a:r>
              <a:rPr lang="en-US" dirty="0" smtClean="0"/>
              <a:t>MUST use a polarized and locking connector </a:t>
            </a:r>
          </a:p>
          <a:p>
            <a:pPr lvl="1"/>
            <a:r>
              <a:rPr lang="en-US" dirty="0" smtClean="0"/>
              <a:t>SHOULD be able to be non-locking during development </a:t>
            </a:r>
          </a:p>
          <a:p>
            <a:pPr lvl="1"/>
            <a:r>
              <a:rPr lang="en-US" dirty="0" smtClean="0"/>
              <a:t>MUST be rated at (100,500,) mating cycles </a:t>
            </a:r>
          </a:p>
          <a:p>
            <a:pPr lvl="1"/>
            <a:r>
              <a:rPr lang="en-US" dirty="0" smtClean="0"/>
              <a:t>MUST have (2,4,) high reliability, high current (2,5,) A rated contacts for power </a:t>
            </a:r>
          </a:p>
          <a:p>
            <a:pPr lvl="1"/>
            <a:r>
              <a:rPr lang="en-US" dirty="0" smtClean="0"/>
              <a:t>Must have (2,4,) high reliability contacts for USB data </a:t>
            </a:r>
          </a:p>
          <a:p>
            <a:pPr lvl="1"/>
            <a:r>
              <a:rPr lang="en-US" dirty="0" smtClean="0"/>
              <a:t>Must have (2,4,) high reliability contacts for back-channel bus </a:t>
            </a:r>
          </a:p>
          <a:p>
            <a:pPr lvl="1"/>
            <a:r>
              <a:rPr lang="en-US" dirty="0" smtClean="0"/>
              <a:t>Must minimize board area.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  <a:effectLst/>
              </a:rPr>
              <a:t>Battery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Reason to redesign:</a:t>
            </a:r>
          </a:p>
          <a:p>
            <a:pPr>
              <a:buNone/>
            </a:pPr>
            <a:r>
              <a:rPr lang="en-US" sz="3000" dirty="0" smtClean="0"/>
              <a:t>The old battery sensor didn’t work properly.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Requirements:</a:t>
            </a:r>
          </a:p>
          <a:p>
            <a:r>
              <a:rPr lang="en-US" sz="3000" dirty="0" smtClean="0"/>
              <a:t>MUST monitor charge ("coulomb counter")</a:t>
            </a:r>
          </a:p>
          <a:p>
            <a:r>
              <a:rPr lang="en-US" sz="3000" dirty="0" smtClean="0"/>
              <a:t>MUST measure pack voltage</a:t>
            </a:r>
          </a:p>
          <a:p>
            <a:r>
              <a:rPr lang="en-US" sz="3000" dirty="0" smtClean="0"/>
              <a:t>SHOULD: monitor the voltage on each cell</a:t>
            </a:r>
          </a:p>
          <a:p>
            <a:r>
              <a:rPr lang="en-US" sz="3000" dirty="0" smtClean="0"/>
              <a:t>MUST monitor battery pack temperature (MUST be compatible with charging chip)</a:t>
            </a:r>
          </a:p>
          <a:p>
            <a:r>
              <a:rPr lang="en-US" sz="3000" dirty="0" smtClean="0"/>
              <a:t>SHOULD separate high current connector from sensing connector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</a:rPr>
              <a:t>Battery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638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Chosen IC chips: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DS2788  ---  The only chip that works with 1-10 cell Li-ion Battery.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sz="4000" b="1" dirty="0" smtClean="0"/>
              <a:t>Features:</a:t>
            </a:r>
          </a:p>
          <a:p>
            <a:r>
              <a:rPr lang="en-US" sz="4000" dirty="0" smtClean="0"/>
              <a:t>Measures voltage, temperature, and current</a:t>
            </a:r>
          </a:p>
          <a:p>
            <a:r>
              <a:rPr lang="en-US" sz="4000" dirty="0" smtClean="0"/>
              <a:t>Estimates available capacity for rechargeable lithium-ion (Li+) and Li+ polymer batteries. Capacity estimation is reported in mAh remaining and percentage of full.</a:t>
            </a:r>
          </a:p>
          <a:p>
            <a:r>
              <a:rPr lang="en-US" sz="4000" dirty="0" smtClean="0"/>
              <a:t>LED display drivers and a debounced input make display of the capacity information easy. </a:t>
            </a:r>
          </a:p>
          <a:p>
            <a:r>
              <a:rPr lang="en-US" sz="4000" dirty="0" smtClean="0"/>
              <a:t>1-Wire interface</a:t>
            </a:r>
          </a:p>
          <a:p>
            <a:r>
              <a:rPr lang="en-US" sz="4000" dirty="0" smtClean="0"/>
              <a:t>14-Pin TSSOP Package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639762"/>
          </a:xfrm>
        </p:spPr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</a:rPr>
              <a:t>Battery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b="1" dirty="0" smtClean="0"/>
              <a:t>Chosen IC chips:</a:t>
            </a:r>
          </a:p>
          <a:p>
            <a:pPr>
              <a:buNone/>
            </a:pPr>
            <a:r>
              <a:rPr lang="en-US" sz="3600" dirty="0" smtClean="0"/>
              <a:t>2.	   ISL9208 --- Multi-Cell Li-ion Battery Pack OCP/Analog Front End</a:t>
            </a:r>
          </a:p>
          <a:p>
            <a:pPr>
              <a:buNone/>
            </a:pPr>
            <a:r>
              <a:rPr lang="en-US" sz="3600" dirty="0" smtClean="0"/>
              <a:t>	</a:t>
            </a:r>
            <a:endParaRPr lang="en-US" sz="3600" b="1" dirty="0" smtClean="0"/>
          </a:p>
          <a:p>
            <a:pPr marL="514350" indent="-514350">
              <a:buNone/>
            </a:pPr>
            <a:r>
              <a:rPr lang="en-US" sz="3600" b="1" dirty="0" smtClean="0"/>
              <a:t>Features:</a:t>
            </a:r>
          </a:p>
          <a:p>
            <a:r>
              <a:rPr lang="en-US" sz="3400" dirty="0" smtClean="0"/>
              <a:t>Supports battery pack configurations consisting of 4-cells to 7-cells in series and 1 or more cells in parallel. </a:t>
            </a:r>
          </a:p>
          <a:p>
            <a:r>
              <a:rPr lang="en-US" sz="3400" dirty="0" smtClean="0"/>
              <a:t>Provides internal cell balancing switches, cell voltage monitor level shifters, and drive circuitry for external FET devices for control of pack charge and discharge.</a:t>
            </a:r>
          </a:p>
          <a:p>
            <a:r>
              <a:rPr lang="en-US" sz="3400" dirty="0" smtClean="0"/>
              <a:t>Provides monitoring of each cell voltage plus internal and external temperature by a separate microcontroller with an A/D converter. </a:t>
            </a:r>
          </a:p>
          <a:p>
            <a:r>
              <a:rPr lang="en-US" sz="3400" dirty="0" smtClean="0"/>
              <a:t>I</a:t>
            </a:r>
            <a:r>
              <a:rPr lang="en-US" sz="3400" baseline="30000" dirty="0" smtClean="0"/>
              <a:t>2</a:t>
            </a:r>
            <a:r>
              <a:rPr lang="en-US" sz="3400" dirty="0" smtClean="0"/>
              <a:t>C interface</a:t>
            </a:r>
          </a:p>
          <a:p>
            <a:r>
              <a:rPr lang="en-US" sz="3400" dirty="0" smtClean="0"/>
              <a:t>32 Ld 5x5 QFN Package</a:t>
            </a:r>
          </a:p>
          <a:p>
            <a:pPr marL="514350" indent="-514350">
              <a:buNone/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</a:rPr>
              <a:t>Battery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Schematic (Part 1):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 descr="schematic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60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</a:rPr>
              <a:t>Battery Sensor</a:t>
            </a:r>
            <a:endParaRPr lang="en-US" dirty="0"/>
          </a:p>
        </p:txBody>
      </p:sp>
      <p:pic>
        <p:nvPicPr>
          <p:cNvPr id="5" name="Content Placeholder 4" descr="schematics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458200" cy="5029200"/>
          </a:xfrm>
        </p:spPr>
      </p:pic>
      <p:sp>
        <p:nvSpPr>
          <p:cNvPr id="6" name="TextBox 5"/>
          <p:cNvSpPr txBox="1"/>
          <p:nvPr/>
        </p:nvSpPr>
        <p:spPr>
          <a:xfrm>
            <a:off x="457200" y="990600"/>
            <a:ext cx="338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Schematic (Part 2):</a:t>
            </a:r>
            <a:endParaRPr lang="en-US" sz="3200" b="1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F271C">
                    <a:satMod val="130000"/>
                  </a:srgbClr>
                </a:solidFill>
              </a:rPr>
              <a:t>Battery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Draft Layout: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 descr="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562037" cy="5005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Firmware</a:t>
            </a:r>
            <a:endParaRPr lang="en-US" sz="6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 firmware to run the APS and all its peripherals.</a:t>
            </a:r>
          </a:p>
          <a:p>
            <a:endParaRPr lang="en-US" dirty="0" smtClean="0"/>
          </a:p>
          <a:p>
            <a:r>
              <a:rPr lang="en-US" dirty="0" smtClean="0"/>
              <a:t>Real time data collection and response</a:t>
            </a:r>
          </a:p>
          <a:p>
            <a:endParaRPr lang="en-US" dirty="0" smtClean="0"/>
          </a:p>
          <a:p>
            <a:r>
              <a:rPr lang="en-US" dirty="0" smtClean="0"/>
              <a:t>Design for graceful/safe failure modes</a:t>
            </a:r>
          </a:p>
          <a:p>
            <a:endParaRPr lang="en-US" dirty="0" smtClean="0"/>
          </a:p>
          <a:p>
            <a:r>
              <a:rPr lang="en-US" dirty="0" smtClean="0"/>
              <a:t>Maintain modularity to allow for code re-use in other nodes where possible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Power switching to various subsystems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Battery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Umbilical disconnect detection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Error Handling and Logging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Serial console / UART based control interface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GFE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895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APS Connector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1371600"/>
            <a:ext cx="1066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Frontend Passives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1371600"/>
            <a:ext cx="1219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Active Protection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13716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SPS (LT3972)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25908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 Charger (LTC4085)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2743200"/>
            <a:ext cx="1143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 </a:t>
            </a:r>
            <a:r>
              <a:rPr lang="en-US" dirty="0" err="1" smtClean="0"/>
              <a:t>LiPo</a:t>
            </a:r>
            <a:r>
              <a:rPr lang="en-US" dirty="0" smtClean="0"/>
              <a:t> Battery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1295400"/>
            <a:ext cx="129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HAP Output Regulator (TPS63000)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4038600"/>
            <a:ext cx="1143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USB Interface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800" y="53340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Interface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14800" y="5410200"/>
            <a:ext cx="1447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JTAG Connector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62400" y="3810000"/>
            <a:ext cx="1752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</a:p>
          <a:p>
            <a:pPr algn="ctr"/>
            <a:r>
              <a:rPr lang="en-US" dirty="0" smtClean="0"/>
              <a:t>(LPC2368)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05600" y="38100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Node Specific Devices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>
          <a:xfrm>
            <a:off x="2514600" y="1828800"/>
            <a:ext cx="3048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7" idx="1"/>
          </p:cNvCxnSpPr>
          <p:nvPr/>
        </p:nvCxnSpPr>
        <p:spPr>
          <a:xfrm>
            <a:off x="4038600" y="1828800"/>
            <a:ext cx="457200" cy="1588"/>
          </a:xfrm>
          <a:prstGeom prst="straightConnector1">
            <a:avLst/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4" idx="0"/>
            <a:endCxn id="5" idx="2"/>
          </p:cNvCxnSpPr>
          <p:nvPr/>
        </p:nvCxnSpPr>
        <p:spPr>
          <a:xfrm rot="5400000" flipH="1" flipV="1">
            <a:off x="1466850" y="2381250"/>
            <a:ext cx="609600" cy="419100"/>
          </a:xfrm>
          <a:prstGeom prst="bentConnector3">
            <a:avLst>
              <a:gd name="adj1" fmla="val 50000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lbow Connector 170"/>
          <p:cNvCxnSpPr>
            <a:stCxn id="7" idx="2"/>
            <a:endCxn id="8" idx="0"/>
          </p:cNvCxnSpPr>
          <p:nvPr/>
        </p:nvCxnSpPr>
        <p:spPr>
          <a:xfrm rot="5400000">
            <a:off x="4838700" y="2438400"/>
            <a:ext cx="304800" cy="1588"/>
          </a:xfrm>
          <a:prstGeom prst="bentConnector3">
            <a:avLst>
              <a:gd name="adj1" fmla="val 50000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8" idx="3"/>
            <a:endCxn id="9" idx="1"/>
          </p:cNvCxnSpPr>
          <p:nvPr/>
        </p:nvCxnSpPr>
        <p:spPr>
          <a:xfrm>
            <a:off x="5638800" y="3048000"/>
            <a:ext cx="228600" cy="1588"/>
          </a:xfrm>
          <a:prstGeom prst="bentConnector3">
            <a:avLst>
              <a:gd name="adj1" fmla="val 50000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4" idx="3"/>
            <a:endCxn id="15" idx="1"/>
          </p:cNvCxnSpPr>
          <p:nvPr/>
        </p:nvCxnSpPr>
        <p:spPr>
          <a:xfrm>
            <a:off x="5715000" y="4419600"/>
            <a:ext cx="990600" cy="1588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 flipH="1" flipV="1">
            <a:off x="2667000" y="5257800"/>
            <a:ext cx="914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3124200" y="4800600"/>
            <a:ext cx="838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1" idx="3"/>
            <a:endCxn id="14" idx="1"/>
          </p:cNvCxnSpPr>
          <p:nvPr/>
        </p:nvCxnSpPr>
        <p:spPr>
          <a:xfrm>
            <a:off x="2895600" y="4419600"/>
            <a:ext cx="10668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12" idx="3"/>
          </p:cNvCxnSpPr>
          <p:nvPr/>
        </p:nvCxnSpPr>
        <p:spPr>
          <a:xfrm rot="10800000">
            <a:off x="1752600" y="5715000"/>
            <a:ext cx="1371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endCxn id="12" idx="0"/>
          </p:cNvCxnSpPr>
          <p:nvPr/>
        </p:nvCxnSpPr>
        <p:spPr>
          <a:xfrm rot="5400000">
            <a:off x="457200" y="4572000"/>
            <a:ext cx="1524000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hape 203"/>
          <p:cNvCxnSpPr>
            <a:stCxn id="4" idx="2"/>
            <a:endCxn id="11" idx="1"/>
          </p:cNvCxnSpPr>
          <p:nvPr/>
        </p:nvCxnSpPr>
        <p:spPr>
          <a:xfrm rot="16200000" flipH="1">
            <a:off x="1352550" y="4019550"/>
            <a:ext cx="609600" cy="190500"/>
          </a:xfrm>
          <a:prstGeom prst="bentConnector2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>
            <a:stCxn id="13" idx="0"/>
            <a:endCxn id="14" idx="2"/>
          </p:cNvCxnSpPr>
          <p:nvPr/>
        </p:nvCxnSpPr>
        <p:spPr>
          <a:xfrm rot="5400000" flipH="1" flipV="1">
            <a:off x="4648200" y="5219700"/>
            <a:ext cx="381000" cy="1588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5943600" y="13716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 Network</a:t>
            </a:r>
            <a:endParaRPr lang="en-US" dirty="0"/>
          </a:p>
        </p:txBody>
      </p:sp>
      <p:cxnSp>
        <p:nvCxnSpPr>
          <p:cNvPr id="216" name="Elbow Connector 215"/>
          <p:cNvCxnSpPr>
            <a:stCxn id="7" idx="3"/>
            <a:endCxn id="212" idx="1"/>
          </p:cNvCxnSpPr>
          <p:nvPr/>
        </p:nvCxnSpPr>
        <p:spPr>
          <a:xfrm>
            <a:off x="5486400" y="1828800"/>
            <a:ext cx="457200" cy="1588"/>
          </a:xfrm>
          <a:prstGeom prst="bentConnector3">
            <a:avLst>
              <a:gd name="adj1" fmla="val 50000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212" idx="3"/>
            <a:endCxn id="10" idx="1"/>
          </p:cNvCxnSpPr>
          <p:nvPr/>
        </p:nvCxnSpPr>
        <p:spPr>
          <a:xfrm>
            <a:off x="6934200" y="1828800"/>
            <a:ext cx="381000" cy="1588"/>
          </a:xfrm>
          <a:prstGeom prst="bentConnector3">
            <a:avLst>
              <a:gd name="adj1" fmla="val 50000"/>
            </a:avLst>
          </a:prstGeom>
          <a:ln w="444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19"/>
          <p:cNvCxnSpPr>
            <a:stCxn id="9" idx="0"/>
            <a:endCxn id="212" idx="2"/>
          </p:cNvCxnSpPr>
          <p:nvPr/>
        </p:nvCxnSpPr>
        <p:spPr>
          <a:xfrm rot="5400000" flipH="1" flipV="1">
            <a:off x="6210300" y="2514600"/>
            <a:ext cx="457200" cy="1588"/>
          </a:xfrm>
          <a:prstGeom prst="bentConnector3">
            <a:avLst>
              <a:gd name="adj1" fmla="val 50000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The nodes were to be standardized on the LPC2368 (ARM7TDMI-S) microcontroller</a:t>
            </a:r>
          </a:p>
          <a:p>
            <a:r>
              <a:rPr lang="en-US" dirty="0" smtClean="0"/>
              <a:t>They were to run </a:t>
            </a:r>
            <a:r>
              <a:rPr lang="en-US" dirty="0" err="1" smtClean="0"/>
              <a:t>FreeRTOS</a:t>
            </a:r>
            <a:r>
              <a:rPr lang="en-US" dirty="0" smtClean="0"/>
              <a:t> for multitasking / task management support</a:t>
            </a:r>
          </a:p>
          <a:p>
            <a:r>
              <a:rPr lang="en-US" dirty="0" smtClean="0"/>
              <a:t>Communication with peripherals and other nodes was to use the following interfaces:</a:t>
            </a:r>
          </a:p>
          <a:p>
            <a:pPr>
              <a:buNone/>
            </a:pPr>
            <a:r>
              <a:rPr lang="en-US" dirty="0" smtClean="0"/>
              <a:t>	CAN	USB		UART		1-Wire</a:t>
            </a:r>
          </a:p>
          <a:p>
            <a:pPr>
              <a:buNone/>
            </a:pPr>
            <a:r>
              <a:rPr lang="en-US" dirty="0" smtClean="0"/>
              <a:t>	SPI		I2C		Analog	GPIO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divided into many tasks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Tasks grouped by function or interface</a:t>
            </a:r>
          </a:p>
          <a:p>
            <a:endParaRPr lang="en-US" dirty="0" smtClean="0"/>
          </a:p>
          <a:p>
            <a:r>
              <a:rPr lang="en-US" dirty="0" smtClean="0"/>
              <a:t>Tasks can act as “gatekeepers” to interfaces, or prioritize resource consumption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1981200" cy="106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Data and Libraries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524000"/>
            <a:ext cx="2895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OS and Application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99" t="12182" r="3978" b="9273"/>
          <a:stretch>
            <a:fillRect/>
          </a:stretch>
        </p:blipFill>
        <p:spPr bwMode="auto">
          <a:xfrm>
            <a:off x="1066800" y="2590800"/>
            <a:ext cx="6781800" cy="385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Overcoming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Configuration of Linux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Setting up a cross-compiler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Getting compiled code on the OLIMEX boards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Tools for collaboration - </a:t>
            </a:r>
            <a:r>
              <a:rPr lang="en-US" dirty="0" err="1" smtClean="0"/>
              <a:t>Git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Uncertainty and error messages – help!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Scope of project</a:t>
            </a:r>
          </a:p>
          <a:p>
            <a:pPr lvl="1"/>
            <a:r>
              <a:rPr lang="en-US" dirty="0" smtClean="0"/>
              <a:t>Far broader than it initially appeared</a:t>
            </a:r>
          </a:p>
          <a:p>
            <a:r>
              <a:rPr lang="en-US" dirty="0" smtClean="0"/>
              <a:t>Unfamiliarity with development environment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Linux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Issues programming via JTAG 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Board in “hung” state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Burning JTAG ports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Overcoming Hurdles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Switch to LPC 2378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297363"/>
          </a:xfrm>
        </p:spPr>
        <p:txBody>
          <a:bodyPr/>
          <a:lstStyle/>
          <a:p>
            <a:r>
              <a:rPr lang="en-US" dirty="0" smtClean="0"/>
              <a:t>New processor - New version of </a:t>
            </a:r>
            <a:r>
              <a:rPr lang="en-US" dirty="0" err="1" smtClean="0"/>
              <a:t>FreeRTOS</a:t>
            </a:r>
            <a:endParaRPr lang="en-US" dirty="0"/>
          </a:p>
          <a:p>
            <a:r>
              <a:rPr lang="en-US" dirty="0" smtClean="0"/>
              <a:t>More functionality</a:t>
            </a:r>
          </a:p>
          <a:p>
            <a:r>
              <a:rPr lang="en-US" dirty="0" smtClean="0"/>
              <a:t>Significantly different physical pin setup</a:t>
            </a:r>
          </a:p>
          <a:p>
            <a:r>
              <a:rPr lang="en-US" dirty="0" smtClean="0"/>
              <a:t>Code changes needed</a:t>
            </a:r>
          </a:p>
          <a:p>
            <a:pPr lvl="1"/>
            <a:r>
              <a:rPr lang="en-US" dirty="0" smtClean="0"/>
              <a:t>Register initialization</a:t>
            </a:r>
          </a:p>
          <a:p>
            <a:pPr lvl="1"/>
            <a:r>
              <a:rPr lang="en-US" dirty="0" smtClean="0"/>
              <a:t>New built in devices/additional ports</a:t>
            </a:r>
          </a:p>
          <a:p>
            <a:pPr lvl="1"/>
            <a:r>
              <a:rPr lang="en-US" dirty="0" smtClean="0"/>
              <a:t>Significantly changed </a:t>
            </a:r>
            <a:r>
              <a:rPr lang="en-US" dirty="0" err="1" smtClean="0"/>
              <a:t>FreeRTOS</a:t>
            </a:r>
            <a:r>
              <a:rPr lang="en-US" dirty="0" smtClean="0"/>
              <a:t> API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Overcoming Hurdles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dirty="0" smtClean="0"/>
              <a:t>GPIO handling</a:t>
            </a:r>
          </a:p>
          <a:p>
            <a:pPr lvl="1"/>
            <a:r>
              <a:rPr lang="en-US" dirty="0" smtClean="0"/>
              <a:t>Simple commands to enable, read and write</a:t>
            </a:r>
          </a:p>
          <a:p>
            <a:endParaRPr lang="en-US" dirty="0" smtClean="0"/>
          </a:p>
          <a:p>
            <a:r>
              <a:rPr lang="en-US" dirty="0" smtClean="0"/>
              <a:t>Multi-Channel ADC</a:t>
            </a:r>
          </a:p>
          <a:p>
            <a:pPr lvl="1"/>
            <a:r>
              <a:rPr lang="en-US" dirty="0" smtClean="0"/>
              <a:t>All ports and channels available</a:t>
            </a:r>
          </a:p>
          <a:p>
            <a:pPr lvl="1"/>
            <a:r>
              <a:rPr lang="en-US" dirty="0" smtClean="0"/>
              <a:t>Simple commands to enable, read and write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LPC2148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SPI</a:t>
            </a:r>
          </a:p>
          <a:p>
            <a:pPr lvl="1"/>
            <a:r>
              <a:rPr lang="en-US" dirty="0" smtClean="0"/>
              <a:t>Interface suite created</a:t>
            </a:r>
          </a:p>
          <a:p>
            <a:pPr lvl="1"/>
            <a:r>
              <a:rPr lang="en-US" dirty="0" smtClean="0"/>
              <a:t>Device specific drivers created</a:t>
            </a:r>
          </a:p>
          <a:p>
            <a:endParaRPr lang="en-US" dirty="0" smtClean="0"/>
          </a:p>
          <a:p>
            <a:r>
              <a:rPr lang="en-US" dirty="0" smtClean="0"/>
              <a:t>UART control framework</a:t>
            </a:r>
          </a:p>
          <a:p>
            <a:pPr lvl="1"/>
            <a:r>
              <a:rPr lang="en-US" dirty="0" smtClean="0"/>
              <a:t>Acts on commands via UART</a:t>
            </a:r>
          </a:p>
          <a:p>
            <a:pPr lvl="1"/>
            <a:r>
              <a:rPr lang="en-US" dirty="0" smtClean="0"/>
              <a:t>Tested to respond to correct input only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LPC2148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dirty="0" smtClean="0"/>
              <a:t>Error Handling/Logging </a:t>
            </a:r>
          </a:p>
          <a:p>
            <a:pPr lvl="1"/>
            <a:r>
              <a:rPr lang="en-US" dirty="0" smtClean="0"/>
              <a:t>Stores sequential list of errors</a:t>
            </a:r>
          </a:p>
          <a:p>
            <a:pPr lvl="1"/>
            <a:r>
              <a:rPr lang="en-US" dirty="0" smtClean="0"/>
              <a:t>Reports list of errors and statistics</a:t>
            </a:r>
          </a:p>
          <a:p>
            <a:pPr lvl="1"/>
            <a:r>
              <a:rPr lang="en-US" dirty="0" smtClean="0"/>
              <a:t>Uses UART control framework</a:t>
            </a:r>
          </a:p>
          <a:p>
            <a:endParaRPr lang="en-US" dirty="0" smtClean="0"/>
          </a:p>
          <a:p>
            <a:r>
              <a:rPr lang="en-US" dirty="0" smtClean="0"/>
              <a:t>I2C (functional outline / algorithms)</a:t>
            </a:r>
            <a:endParaRPr lang="en-US" dirty="0"/>
          </a:p>
          <a:p>
            <a:pPr lvl="1"/>
            <a:r>
              <a:rPr lang="en-US" dirty="0" smtClean="0"/>
              <a:t>Behavior defined for operation of Master states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LPC2148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Vibration and Vacuum Chamber tests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Development board - LPC 2148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SCP1000 pressure sensor (High Speed SPI)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ASDX pressure sensor (analog)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Additional analog sensors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+mj-lt"/>
                <a:ea typeface="+mj-ea"/>
                <a:cs typeface="+mj-cs"/>
              </a:rPr>
              <a:t>Sensor Testing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and HAP Power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End Passive Block</a:t>
            </a:r>
          </a:p>
          <a:p>
            <a:r>
              <a:rPr lang="en-US" dirty="0" smtClean="0"/>
              <a:t>Active Protection</a:t>
            </a:r>
          </a:p>
          <a:p>
            <a:r>
              <a:rPr lang="en-US" dirty="0" smtClean="0"/>
              <a:t>SPS (LT3972) Switching DC-DC</a:t>
            </a:r>
          </a:p>
          <a:p>
            <a:r>
              <a:rPr lang="en-US" dirty="0" smtClean="0"/>
              <a:t>HAP Battery Bypass</a:t>
            </a:r>
          </a:p>
          <a:p>
            <a:r>
              <a:rPr lang="en-US" dirty="0" smtClean="0"/>
              <a:t>HAP Output Regulator (TPS63000)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 action="ppaction://hlinkfile"/>
              </a:rPr>
              <a:t>node5-frontend.sch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dirty="0" smtClean="0"/>
              <a:t>GPIO Handling</a:t>
            </a:r>
          </a:p>
          <a:p>
            <a:pPr lvl="1"/>
            <a:r>
              <a:rPr lang="en-US" dirty="0" smtClean="0"/>
              <a:t>Additional Ports and Pins!</a:t>
            </a:r>
          </a:p>
          <a:p>
            <a:pPr lvl="1"/>
            <a:r>
              <a:rPr lang="en-US" dirty="0" smtClean="0"/>
              <a:t>Ports and Pins available per processor type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Multi-Channel ADC</a:t>
            </a:r>
          </a:p>
          <a:p>
            <a:pPr lvl="1"/>
            <a:r>
              <a:rPr lang="en-US" dirty="0" smtClean="0"/>
              <a:t>Single port (fewer total channels!)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+mj-lt"/>
                <a:ea typeface="+mj-ea"/>
                <a:cs typeface="+mj-cs"/>
              </a:rPr>
              <a:t>LPC2368/78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r>
              <a:rPr lang="en-US" dirty="0" smtClean="0"/>
              <a:t>UART control framework</a:t>
            </a:r>
          </a:p>
          <a:p>
            <a:pPr lvl="1"/>
            <a:r>
              <a:rPr lang="en-US" dirty="0" smtClean="0"/>
              <a:t>Acts on commands via UART</a:t>
            </a:r>
          </a:p>
          <a:p>
            <a:endParaRPr lang="en-US" dirty="0" smtClean="0"/>
          </a:p>
          <a:p>
            <a:r>
              <a:rPr lang="en-US" dirty="0" smtClean="0"/>
              <a:t>FSM (APS specific)</a:t>
            </a:r>
          </a:p>
          <a:p>
            <a:pPr lvl="1"/>
            <a:r>
              <a:rPr lang="en-US" dirty="0" smtClean="0"/>
              <a:t>Sleep, Wake, Safe, Armed</a:t>
            </a:r>
          </a:p>
          <a:p>
            <a:pPr lvl="1"/>
            <a:r>
              <a:rPr lang="en-US" dirty="0" smtClean="0"/>
              <a:t>Critical inputs determine whether to change state </a:t>
            </a:r>
          </a:p>
          <a:p>
            <a:pPr lvl="1"/>
            <a:r>
              <a:rPr lang="en-US" dirty="0" smtClean="0"/>
              <a:t>State sub-functions will perform internal tasks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latin typeface="+mj-lt"/>
                <a:ea typeface="+mj-ea"/>
                <a:cs typeface="+mj-cs"/>
              </a:rPr>
              <a:t>LPC2368/78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Switching Power Supply (SPS)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 End Passives</a:t>
            </a:r>
          </a:p>
          <a:p>
            <a:pPr lvl="1"/>
            <a:r>
              <a:rPr lang="en-US" dirty="0" smtClean="0"/>
              <a:t>EMI Choke, Fuse, Surge Arrestor (semi </a:t>
            </a:r>
            <a:r>
              <a:rPr lang="en-US" dirty="0" err="1" smtClean="0"/>
              <a:t>Zener</a:t>
            </a:r>
            <a:r>
              <a:rPr lang="en-US" dirty="0" smtClean="0"/>
              <a:t>), Capacitor</a:t>
            </a:r>
          </a:p>
          <a:p>
            <a:r>
              <a:rPr lang="en-US" dirty="0" smtClean="0"/>
              <a:t>Active Protection Circuits</a:t>
            </a:r>
          </a:p>
          <a:p>
            <a:pPr lvl="1"/>
            <a:r>
              <a:rPr lang="en-US" dirty="0" smtClean="0"/>
              <a:t>Circuit Breaker, Overload Detector</a:t>
            </a:r>
          </a:p>
          <a:p>
            <a:r>
              <a:rPr lang="en-US" dirty="0" smtClean="0"/>
              <a:t>LT3972</a:t>
            </a:r>
          </a:p>
          <a:p>
            <a:pPr lvl="1"/>
            <a:r>
              <a:rPr lang="en-US" dirty="0" smtClean="0"/>
              <a:t>33V, 3.5A, Step-Down Switching Regulator with 75μA Quiescent Current, in sync at 1.5MHz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2648</Words>
  <Application>Microsoft Office PowerPoint</Application>
  <PresentationFormat>On-screen Show (4:3)</PresentationFormat>
  <Paragraphs>465</Paragraphs>
  <Slides>81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3" baseType="lpstr">
      <vt:lpstr>Office Theme</vt:lpstr>
      <vt:lpstr>Acrobat Document</vt:lpstr>
      <vt:lpstr>2008-2009 PSAS / PSU  ECE Capstone </vt:lpstr>
      <vt:lpstr>Slide 2</vt:lpstr>
      <vt:lpstr>Team Member Responsibilities:</vt:lpstr>
      <vt:lpstr>Slide 4</vt:lpstr>
      <vt:lpstr>Generic Front End (GFE) Update</vt:lpstr>
      <vt:lpstr>GFE Requirements</vt:lpstr>
      <vt:lpstr>GFE Block Diagram</vt:lpstr>
      <vt:lpstr>SPS and HAP Power Path</vt:lpstr>
      <vt:lpstr>Switching Power Supply (SPS)</vt:lpstr>
      <vt:lpstr>SPS Requirements</vt:lpstr>
      <vt:lpstr>Highly Available Power Supply (HAP)</vt:lpstr>
      <vt:lpstr>HAP Requirements</vt:lpstr>
      <vt:lpstr>Microcontroller (LPC2368)</vt:lpstr>
      <vt:lpstr>Microcontroller Requirements</vt:lpstr>
      <vt:lpstr>Interfacing</vt:lpstr>
      <vt:lpstr>Hurdles</vt:lpstr>
      <vt:lpstr>Slide 17</vt:lpstr>
      <vt:lpstr>Avionics Power System</vt:lpstr>
      <vt:lpstr>APS Key Functions</vt:lpstr>
      <vt:lpstr>APS Key Functions</vt:lpstr>
      <vt:lpstr>APS Key Functions</vt:lpstr>
      <vt:lpstr>APS Power Switches</vt:lpstr>
      <vt:lpstr>Specifications/Requirements</vt:lpstr>
      <vt:lpstr>Design Considerations</vt:lpstr>
      <vt:lpstr>Slide 25</vt:lpstr>
      <vt:lpstr>TPS2490</vt:lpstr>
      <vt:lpstr>Si4122DY N-Channel FET</vt:lpstr>
      <vt:lpstr>Spec Verification</vt:lpstr>
      <vt:lpstr>USB Hub</vt:lpstr>
      <vt:lpstr>Specifications/Requirements</vt:lpstr>
      <vt:lpstr>Design Considerations</vt:lpstr>
      <vt:lpstr>Slide 32</vt:lpstr>
      <vt:lpstr>SMSC-USB2517</vt:lpstr>
      <vt:lpstr>Default Configuration CFG_SEL Pins = ‘000’</vt:lpstr>
      <vt:lpstr>Configuration Strapping Options</vt:lpstr>
      <vt:lpstr>Spec. Verification</vt:lpstr>
      <vt:lpstr>Umbilical Connection</vt:lpstr>
      <vt:lpstr>Specifications/Requirements</vt:lpstr>
      <vt:lpstr>Design Considerations</vt:lpstr>
      <vt:lpstr>Slide 40</vt:lpstr>
      <vt:lpstr>Spec. Verification</vt:lpstr>
      <vt:lpstr>Summary</vt:lpstr>
      <vt:lpstr>Slide 43</vt:lpstr>
      <vt:lpstr>Slide 44</vt:lpstr>
      <vt:lpstr>Battery</vt:lpstr>
      <vt:lpstr> Charger </vt:lpstr>
      <vt:lpstr>Internal Charger</vt:lpstr>
      <vt:lpstr>External charger</vt:lpstr>
      <vt:lpstr>Issues</vt:lpstr>
      <vt:lpstr>Slide 50</vt:lpstr>
      <vt:lpstr>Main tasks: </vt:lpstr>
      <vt:lpstr>Analog pressure sensor</vt:lpstr>
      <vt:lpstr>Analog pressure sensor</vt:lpstr>
      <vt:lpstr>Analog pressure sensor</vt:lpstr>
      <vt:lpstr>Analog pressure sensor</vt:lpstr>
      <vt:lpstr>Slide 56</vt:lpstr>
      <vt:lpstr>Analog pressure sensor</vt:lpstr>
      <vt:lpstr>USB Hub controller</vt:lpstr>
      <vt:lpstr>USB Hub controller</vt:lpstr>
      <vt:lpstr>Battery Sensor</vt:lpstr>
      <vt:lpstr>Battery Sensor</vt:lpstr>
      <vt:lpstr>Battery Sensor</vt:lpstr>
      <vt:lpstr>Battery Sensor</vt:lpstr>
      <vt:lpstr>Battery Sensor</vt:lpstr>
      <vt:lpstr>Battery Sensor</vt:lpstr>
      <vt:lpstr>Slide 66</vt:lpstr>
      <vt:lpstr>Firmware</vt:lpstr>
      <vt:lpstr>Objectives</vt:lpstr>
      <vt:lpstr>Objectives</vt:lpstr>
      <vt:lpstr>Objectives</vt:lpstr>
      <vt:lpstr>Layout</vt:lpstr>
      <vt:lpstr>Layout</vt:lpstr>
      <vt:lpstr>Overcoming Hurdles</vt:lpstr>
      <vt:lpstr>Overcoming Hurdles</vt:lpstr>
      <vt:lpstr>The Switch to LPC 2378</vt:lpstr>
      <vt:lpstr>Accomplishments</vt:lpstr>
      <vt:lpstr>Accomplishments</vt:lpstr>
      <vt:lpstr>Accomplishments</vt:lpstr>
      <vt:lpstr>Accomplishments</vt:lpstr>
      <vt:lpstr>Accomplishments</vt:lpstr>
      <vt:lpstr>Accomplishments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Sheri</dc:creator>
  <cp:lastModifiedBy>jbooth</cp:lastModifiedBy>
  <cp:revision>63</cp:revision>
  <dcterms:created xsi:type="dcterms:W3CDTF">2009-06-08T03:32:24Z</dcterms:created>
  <dcterms:modified xsi:type="dcterms:W3CDTF">2009-06-10T07:05:02Z</dcterms:modified>
</cp:coreProperties>
</file>