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60" r:id="rId5"/>
    <p:sldId id="261" r:id="rId6"/>
    <p:sldId id="262" r:id="rId7"/>
    <p:sldId id="263" r:id="rId8"/>
    <p:sldId id="265" r:id="rId9"/>
    <p:sldId id="266" r:id="rId10"/>
    <p:sldId id="264" r:id="rId11"/>
    <p:sldId id="267" r:id="rId12"/>
    <p:sldId id="269" r:id="rId13"/>
    <p:sldId id="268" r:id="rId14"/>
    <p:sldId id="271" r:id="rId15"/>
    <p:sldId id="280" r:id="rId16"/>
    <p:sldId id="272" r:id="rId17"/>
    <p:sldId id="273" r:id="rId18"/>
    <p:sldId id="274" r:id="rId19"/>
    <p:sldId id="281" r:id="rId20"/>
    <p:sldId id="284" r:id="rId21"/>
    <p:sldId id="285" r:id="rId22"/>
    <p:sldId id="286" r:id="rId23"/>
    <p:sldId id="283" r:id="rId24"/>
    <p:sldId id="287" r:id="rId25"/>
    <p:sldId id="275" r:id="rId26"/>
    <p:sldId id="276" r:id="rId27"/>
    <p:sldId id="282" r:id="rId28"/>
    <p:sldId id="277" r:id="rId29"/>
    <p:sldId id="278" r:id="rId30"/>
    <p:sldId id="279" r:id="rId31"/>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9EDB6F84-DA67-4E03-A722-DA4E04D2429D}" type="datetimeFigureOut">
              <a:rPr lang="en-US" smtClean="0"/>
              <a:pPr/>
              <a:t>6/8/2010</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3B117B2-C872-4EF2-AA03-C71C3B252E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BCE2F4A-82B3-4B8D-B9CD-017DEBB8E617}" type="datetimeFigureOut">
              <a:rPr lang="en-US" smtClean="0"/>
              <a:pPr/>
              <a:t>6/8/2010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5AFDA35-0FF7-4C83-99AD-9ED3480839C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CE2F4A-82B3-4B8D-B9CD-017DEBB8E617}" type="datetimeFigureOut">
              <a:rPr lang="en-US" smtClean="0"/>
              <a:pPr/>
              <a:t>6/8/2010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FDA35-0FF7-4C83-99AD-9ED3480839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CE2F4A-82B3-4B8D-B9CD-017DEBB8E617}" type="datetimeFigureOut">
              <a:rPr lang="en-US" smtClean="0"/>
              <a:pPr/>
              <a:t>6/8/2010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FDA35-0FF7-4C83-99AD-9ED3480839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CE2F4A-82B3-4B8D-B9CD-017DEBB8E617}" type="datetimeFigureOut">
              <a:rPr lang="en-US" smtClean="0"/>
              <a:pPr/>
              <a:t>6/8/2010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FDA35-0FF7-4C83-99AD-9ED3480839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BCE2F4A-82B3-4B8D-B9CD-017DEBB8E617}" type="datetimeFigureOut">
              <a:rPr lang="en-US" smtClean="0"/>
              <a:pPr/>
              <a:t>6/8/2010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FDA35-0FF7-4C83-99AD-9ED3480839C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BCE2F4A-82B3-4B8D-B9CD-017DEBB8E617}" type="datetimeFigureOut">
              <a:rPr lang="en-US" smtClean="0"/>
              <a:pPr/>
              <a:t>6/8/2010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FDA35-0FF7-4C83-99AD-9ED3480839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BCE2F4A-82B3-4B8D-B9CD-017DEBB8E617}" type="datetimeFigureOut">
              <a:rPr lang="en-US" smtClean="0"/>
              <a:pPr/>
              <a:t>6/8/2010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AFDA35-0FF7-4C83-99AD-9ED3480839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BCE2F4A-82B3-4B8D-B9CD-017DEBB8E617}" type="datetimeFigureOut">
              <a:rPr lang="en-US" smtClean="0"/>
              <a:pPr/>
              <a:t>6/8/2010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AFDA35-0FF7-4C83-99AD-9ED3480839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E2F4A-82B3-4B8D-B9CD-017DEBB8E617}" type="datetimeFigureOut">
              <a:rPr lang="en-US" smtClean="0"/>
              <a:pPr/>
              <a:t>6/8/2010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AFDA35-0FF7-4C83-99AD-9ED3480839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BCE2F4A-82B3-4B8D-B9CD-017DEBB8E617}" type="datetimeFigureOut">
              <a:rPr lang="en-US" smtClean="0"/>
              <a:pPr/>
              <a:t>6/8/2010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FDA35-0FF7-4C83-99AD-9ED3480839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BCE2F4A-82B3-4B8D-B9CD-017DEBB8E617}" type="datetimeFigureOut">
              <a:rPr lang="en-US" smtClean="0"/>
              <a:pPr/>
              <a:t>6/8/2010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5AFDA35-0FF7-4C83-99AD-9ED3480839C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BCE2F4A-82B3-4B8D-B9CD-017DEBB8E617}" type="datetimeFigureOut">
              <a:rPr lang="en-US" smtClean="0"/>
              <a:pPr/>
              <a:t>6/8/2010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5AFDA35-0FF7-4C83-99AD-9ED3480839C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mini-box.com/4GB-40-pin-Embedded-Disk-Card-4000" TargetMode="External"/><Relationship Id="rId2" Type="http://schemas.openxmlformats.org/officeDocument/2006/relationships/hyperlink" Target="http://www.memorydepot.com/ssd/listcat.asp?catid=EDC400044A"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solidFill>
                  <a:schemeClr val="accent6">
                    <a:lumMod val="40000"/>
                    <a:lumOff val="60000"/>
                  </a:schemeClr>
                </a:solidFill>
              </a:rPr>
              <a:t> 2010 ECE CAPSTONE </a:t>
            </a:r>
            <a:br>
              <a:rPr lang="en-US" dirty="0" smtClean="0">
                <a:solidFill>
                  <a:schemeClr val="accent6">
                    <a:lumMod val="40000"/>
                    <a:lumOff val="60000"/>
                  </a:schemeClr>
                </a:solidFill>
              </a:rPr>
            </a:br>
            <a:r>
              <a:rPr lang="en-US" sz="2500" dirty="0" smtClean="0">
                <a:solidFill>
                  <a:schemeClr val="accent6">
                    <a:lumMod val="40000"/>
                    <a:lumOff val="60000"/>
                  </a:schemeClr>
                </a:solidFill>
              </a:rPr>
              <a:t>Portland State Aerospace Society </a:t>
            </a:r>
            <a:br>
              <a:rPr lang="en-US" sz="2500" dirty="0" smtClean="0">
                <a:solidFill>
                  <a:schemeClr val="accent6">
                    <a:lumMod val="40000"/>
                    <a:lumOff val="60000"/>
                  </a:schemeClr>
                </a:solidFill>
              </a:rPr>
            </a:br>
            <a:r>
              <a:rPr lang="en-US" sz="2500" dirty="0" smtClean="0">
                <a:solidFill>
                  <a:schemeClr val="accent6">
                    <a:lumMod val="40000"/>
                    <a:lumOff val="60000"/>
                  </a:schemeClr>
                </a:solidFill>
              </a:rPr>
              <a:t>Portland State University</a:t>
            </a:r>
            <a:endParaRPr lang="en-US" sz="2500" dirty="0">
              <a:solidFill>
                <a:schemeClr val="accent6">
                  <a:lumMod val="40000"/>
                  <a:lumOff val="60000"/>
                </a:schemeClr>
              </a:solidFill>
            </a:endParaRPr>
          </a:p>
        </p:txBody>
      </p:sp>
      <p:sp>
        <p:nvSpPr>
          <p:cNvPr id="3" name="Subtitle 2"/>
          <p:cNvSpPr>
            <a:spLocks noGrp="1"/>
          </p:cNvSpPr>
          <p:nvPr>
            <p:ph type="subTitle" idx="1"/>
          </p:nvPr>
        </p:nvSpPr>
        <p:spPr/>
        <p:txBody>
          <a:bodyPr>
            <a:normAutofit/>
          </a:bodyPr>
          <a:lstStyle/>
          <a:p>
            <a:pPr algn="l"/>
            <a:r>
              <a:rPr lang="en-US" dirty="0" smtClean="0">
                <a:solidFill>
                  <a:schemeClr val="bg1"/>
                </a:solidFill>
              </a:rPr>
              <a:t>	</a:t>
            </a:r>
          </a:p>
          <a:p>
            <a:pPr algn="l"/>
            <a:endParaRPr lang="en-US" dirty="0" smtClean="0">
              <a:solidFill>
                <a:schemeClr val="bg1"/>
              </a:solidFill>
            </a:endParaRPr>
          </a:p>
          <a:p>
            <a:pPr algn="l"/>
            <a:endParaRPr lang="en-US" dirty="0">
              <a:solidFill>
                <a:schemeClr val="bg1"/>
              </a:solidFill>
            </a:endParaRPr>
          </a:p>
        </p:txBody>
      </p:sp>
      <p:sp>
        <p:nvSpPr>
          <p:cNvPr id="8" name="Rectangle 7"/>
          <p:cNvSpPr/>
          <p:nvPr/>
        </p:nvSpPr>
        <p:spPr>
          <a:xfrm>
            <a:off x="838200" y="3429000"/>
            <a:ext cx="7543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chemeClr val="accent3">
                    <a:lumMod val="40000"/>
                    <a:lumOff val="60000"/>
                  </a:schemeClr>
                </a:solidFill>
              </a:rPr>
              <a:t>Team Member:</a:t>
            </a:r>
          </a:p>
          <a:p>
            <a:r>
              <a:rPr lang="en-US" dirty="0" smtClean="0">
                <a:solidFill>
                  <a:schemeClr val="bg1"/>
                </a:solidFill>
              </a:rPr>
              <a:t>Pierre </a:t>
            </a:r>
            <a:r>
              <a:rPr lang="en-US" dirty="0" err="1" smtClean="0">
                <a:solidFill>
                  <a:schemeClr val="bg1"/>
                </a:solidFill>
              </a:rPr>
              <a:t>Djinki</a:t>
            </a:r>
            <a:r>
              <a:rPr lang="en-US" dirty="0" smtClean="0">
                <a:solidFill>
                  <a:schemeClr val="bg1"/>
                </a:solidFill>
              </a:rPr>
              <a:t>		      </a:t>
            </a:r>
            <a:r>
              <a:rPr lang="en-US" dirty="0" err="1" smtClean="0">
                <a:solidFill>
                  <a:schemeClr val="bg1"/>
                </a:solidFill>
              </a:rPr>
              <a:t>Varun</a:t>
            </a:r>
            <a:r>
              <a:rPr lang="en-US" dirty="0" smtClean="0">
                <a:solidFill>
                  <a:schemeClr val="bg1"/>
                </a:solidFill>
              </a:rPr>
              <a:t> </a:t>
            </a:r>
            <a:r>
              <a:rPr lang="en-US" dirty="0" err="1" smtClean="0">
                <a:solidFill>
                  <a:schemeClr val="bg1"/>
                </a:solidFill>
              </a:rPr>
              <a:t>Arur</a:t>
            </a:r>
            <a:r>
              <a:rPr lang="en-US" dirty="0" smtClean="0">
                <a:solidFill>
                  <a:schemeClr val="bg1"/>
                </a:solidFill>
              </a:rPr>
              <a:t>	</a:t>
            </a:r>
            <a:r>
              <a:rPr lang="en-US" dirty="0">
                <a:solidFill>
                  <a:schemeClr val="bg1"/>
                </a:solidFill>
              </a:rPr>
              <a:t> </a:t>
            </a:r>
            <a:r>
              <a:rPr lang="en-US" dirty="0" smtClean="0">
                <a:solidFill>
                  <a:schemeClr val="bg1"/>
                </a:solidFill>
              </a:rPr>
              <a:t>                    Takuya </a:t>
            </a:r>
            <a:r>
              <a:rPr lang="en-US" dirty="0" err="1" smtClean="0">
                <a:solidFill>
                  <a:schemeClr val="bg1"/>
                </a:solidFill>
              </a:rPr>
              <a:t>Namuro</a:t>
            </a:r>
            <a:endParaRPr lang="en-US" dirty="0">
              <a:solidFill>
                <a:schemeClr val="bg1"/>
              </a:solidFill>
            </a:endParaRPr>
          </a:p>
        </p:txBody>
      </p:sp>
      <p:sp>
        <p:nvSpPr>
          <p:cNvPr id="9" name="Rectangle 8"/>
          <p:cNvSpPr/>
          <p:nvPr/>
        </p:nvSpPr>
        <p:spPr>
          <a:xfrm>
            <a:off x="838200" y="4800600"/>
            <a:ext cx="3657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40000"/>
                    <a:lumOff val="60000"/>
                  </a:schemeClr>
                </a:solidFill>
              </a:rPr>
              <a:t>Academic Advisor:  </a:t>
            </a:r>
            <a:r>
              <a:rPr lang="en-US" dirty="0" smtClean="0">
                <a:solidFill>
                  <a:schemeClr val="bg1"/>
                </a:solidFill>
              </a:rPr>
              <a:t>Dr. </a:t>
            </a:r>
            <a:r>
              <a:rPr lang="en-US" dirty="0" err="1" smtClean="0">
                <a:solidFill>
                  <a:schemeClr val="bg1"/>
                </a:solidFill>
              </a:rPr>
              <a:t>Tymerski</a:t>
            </a:r>
            <a:endParaRPr lang="en-US" dirty="0">
              <a:solidFill>
                <a:schemeClr val="bg1"/>
              </a:solidFill>
            </a:endParaRPr>
          </a:p>
        </p:txBody>
      </p:sp>
      <p:sp>
        <p:nvSpPr>
          <p:cNvPr id="10" name="Rectangle 9"/>
          <p:cNvSpPr/>
          <p:nvPr/>
        </p:nvSpPr>
        <p:spPr>
          <a:xfrm>
            <a:off x="4648200" y="4800600"/>
            <a:ext cx="3733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40000"/>
                    <a:lumOff val="60000"/>
                  </a:schemeClr>
                </a:solidFill>
              </a:rPr>
              <a:t>PSAS Advisor:  </a:t>
            </a:r>
            <a:r>
              <a:rPr lang="en-US" dirty="0" smtClean="0">
                <a:solidFill>
                  <a:schemeClr val="bg1"/>
                </a:solidFill>
              </a:rPr>
              <a:t>Andrew Greenberg</a:t>
            </a:r>
            <a:endParaRPr lang="en-US" dirty="0">
              <a:solidFill>
                <a:schemeClr val="bg1"/>
              </a:solidFill>
            </a:endParaRPr>
          </a:p>
        </p:txBody>
      </p:sp>
      <p:sp>
        <p:nvSpPr>
          <p:cNvPr id="11" name="Rectangle 10"/>
          <p:cNvSpPr/>
          <p:nvPr/>
        </p:nvSpPr>
        <p:spPr>
          <a:xfrm>
            <a:off x="2057400" y="5715000"/>
            <a:ext cx="5029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40000"/>
                    <a:lumOff val="60000"/>
                  </a:schemeClr>
                </a:solidFill>
              </a:rPr>
              <a:t>Sponsor: </a:t>
            </a:r>
            <a:r>
              <a:rPr lang="en-US" dirty="0" smtClean="0">
                <a:solidFill>
                  <a:schemeClr val="bg1"/>
                </a:solidFill>
              </a:rPr>
              <a:t>Portland State Aerospace Society</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990600"/>
            <a:ext cx="75438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chemeClr val="accent6"/>
                </a:solidFill>
                <a:cs typeface="Aharoni" pitchFamily="2" charset="-79"/>
              </a:rPr>
              <a:t>Team member Responsibilities:</a:t>
            </a:r>
            <a:endParaRPr lang="en-US" sz="3600" b="1" dirty="0">
              <a:solidFill>
                <a:schemeClr val="accent6"/>
              </a:solidFill>
              <a:cs typeface="Aharoni" pitchFamily="2" charset="-79"/>
            </a:endParaRPr>
          </a:p>
          <a:p>
            <a:endParaRPr lang="en-US" sz="2500" dirty="0" smtClean="0">
              <a:latin typeface="Adobe Caslon Pro" pitchFamily="18" charset="0"/>
              <a:cs typeface="Aharoni" pitchFamily="2" charset="-79"/>
            </a:endParaRPr>
          </a:p>
          <a:p>
            <a:r>
              <a:rPr lang="en-US" sz="2500" dirty="0" smtClean="0">
                <a:solidFill>
                  <a:schemeClr val="accent6">
                    <a:lumMod val="20000"/>
                    <a:lumOff val="80000"/>
                  </a:schemeClr>
                </a:solidFill>
                <a:latin typeface="Adobe Caslon Pro" pitchFamily="18" charset="0"/>
                <a:cs typeface="Aharoni" pitchFamily="2" charset="-79"/>
              </a:rPr>
              <a:t>Pierre:   USB interface</a:t>
            </a:r>
          </a:p>
          <a:p>
            <a:r>
              <a:rPr lang="en-US" sz="2500" dirty="0" smtClean="0">
                <a:solidFill>
                  <a:schemeClr val="accent6">
                    <a:lumMod val="20000"/>
                    <a:lumOff val="80000"/>
                  </a:schemeClr>
                </a:solidFill>
                <a:latin typeface="Adobe Caslon Pro" pitchFamily="18" charset="0"/>
                <a:cs typeface="Aharoni" pitchFamily="2" charset="-79"/>
              </a:rPr>
              <a:t>             CAN interface</a:t>
            </a:r>
          </a:p>
          <a:p>
            <a:r>
              <a:rPr lang="en-US" sz="2500" dirty="0" smtClean="0">
                <a:solidFill>
                  <a:schemeClr val="accent6">
                    <a:lumMod val="20000"/>
                    <a:lumOff val="80000"/>
                  </a:schemeClr>
                </a:solidFill>
                <a:latin typeface="Adobe Caslon Pro" pitchFamily="18" charset="0"/>
                <a:cs typeface="Aharoni" pitchFamily="2" charset="-79"/>
              </a:rPr>
              <a:t>             Ethernet Connector</a:t>
            </a:r>
            <a:r>
              <a:rPr lang="en-US" sz="2500" dirty="0">
                <a:solidFill>
                  <a:schemeClr val="accent6">
                    <a:lumMod val="20000"/>
                    <a:lumOff val="80000"/>
                  </a:schemeClr>
                </a:solidFill>
                <a:latin typeface="Adobe Caslon Pro" pitchFamily="18" charset="0"/>
                <a:cs typeface="Aharoni" pitchFamily="2" charset="-79"/>
              </a:rPr>
              <a:t>	</a:t>
            </a:r>
            <a:endParaRPr lang="en-US" sz="2500" dirty="0" smtClean="0">
              <a:solidFill>
                <a:schemeClr val="accent6">
                  <a:lumMod val="20000"/>
                  <a:lumOff val="80000"/>
                </a:schemeClr>
              </a:solidFill>
              <a:latin typeface="Adobe Caslon Pro" pitchFamily="18" charset="0"/>
              <a:cs typeface="Aharoni" pitchFamily="2" charset="-79"/>
            </a:endParaRPr>
          </a:p>
          <a:p>
            <a:r>
              <a:rPr lang="en-US" sz="2500" dirty="0" smtClean="0">
                <a:solidFill>
                  <a:schemeClr val="accent6">
                    <a:lumMod val="20000"/>
                    <a:lumOff val="80000"/>
                  </a:schemeClr>
                </a:solidFill>
                <a:latin typeface="Adobe Caslon Pro" pitchFamily="18" charset="0"/>
                <a:cs typeface="Aharoni" pitchFamily="2" charset="-79"/>
              </a:rPr>
              <a:t>             IDE Connector</a:t>
            </a:r>
          </a:p>
          <a:p>
            <a:endParaRPr lang="en-US" sz="2500" dirty="0" smtClean="0">
              <a:solidFill>
                <a:schemeClr val="accent6">
                  <a:lumMod val="20000"/>
                  <a:lumOff val="80000"/>
                </a:schemeClr>
              </a:solidFill>
              <a:latin typeface="Adobe Caslon Pro" pitchFamily="18" charset="0"/>
              <a:cs typeface="Aharoni" pitchFamily="2" charset="-79"/>
            </a:endParaRPr>
          </a:p>
          <a:p>
            <a:r>
              <a:rPr lang="en-US" sz="2500" dirty="0" smtClean="0">
                <a:solidFill>
                  <a:schemeClr val="accent6">
                    <a:lumMod val="20000"/>
                    <a:lumOff val="80000"/>
                  </a:schemeClr>
                </a:solidFill>
                <a:latin typeface="Adobe Caslon Pro" pitchFamily="18" charset="0"/>
                <a:cs typeface="Aharoni" pitchFamily="2" charset="-79"/>
              </a:rPr>
              <a:t>Takuya: Switching Power Supply</a:t>
            </a:r>
          </a:p>
          <a:p>
            <a:endParaRPr lang="en-US" sz="2500" dirty="0" smtClean="0">
              <a:solidFill>
                <a:schemeClr val="accent6">
                  <a:lumMod val="20000"/>
                  <a:lumOff val="80000"/>
                </a:schemeClr>
              </a:solidFill>
              <a:latin typeface="Adobe Caslon Pro" pitchFamily="18" charset="0"/>
              <a:cs typeface="Aharoni" pitchFamily="2" charset="-79"/>
            </a:endParaRPr>
          </a:p>
          <a:p>
            <a:r>
              <a:rPr lang="en-US" sz="2500" dirty="0" err="1" smtClean="0">
                <a:solidFill>
                  <a:schemeClr val="accent6">
                    <a:lumMod val="20000"/>
                    <a:lumOff val="80000"/>
                  </a:schemeClr>
                </a:solidFill>
                <a:latin typeface="Adobe Caslon Pro" pitchFamily="18" charset="0"/>
                <a:cs typeface="Aharoni" pitchFamily="2" charset="-79"/>
              </a:rPr>
              <a:t>Varun</a:t>
            </a:r>
            <a:r>
              <a:rPr lang="en-US" sz="2500" dirty="0" smtClean="0">
                <a:solidFill>
                  <a:schemeClr val="accent6">
                    <a:lumMod val="20000"/>
                    <a:lumOff val="80000"/>
                  </a:schemeClr>
                </a:solidFill>
                <a:latin typeface="Adobe Caslon Pro" pitchFamily="18" charset="0"/>
                <a:cs typeface="Aharoni" pitchFamily="2" charset="-79"/>
              </a:rPr>
              <a:t>:   TQM5200 </a:t>
            </a:r>
          </a:p>
          <a:p>
            <a:r>
              <a:rPr lang="en-US" sz="2500" dirty="0" smtClean="0">
                <a:solidFill>
                  <a:schemeClr val="accent6">
                    <a:lumMod val="20000"/>
                    <a:lumOff val="80000"/>
                  </a:schemeClr>
                </a:solidFill>
                <a:latin typeface="Adobe Caslon Pro" pitchFamily="18" charset="0"/>
                <a:cs typeface="Aharoni" pitchFamily="2" charset="-79"/>
              </a:rPr>
              <a:t>             Layout board</a:t>
            </a:r>
          </a:p>
          <a:p>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81000"/>
            <a:ext cx="7854696" cy="6248400"/>
          </a:xfrm>
        </p:spPr>
        <p:txBody>
          <a:bodyPr>
            <a:normAutofit fontScale="62500" lnSpcReduction="20000"/>
          </a:bodyPr>
          <a:lstStyle/>
          <a:p>
            <a:pPr algn="l"/>
            <a:r>
              <a:rPr lang="en-US" sz="4000" b="1" dirty="0" smtClean="0">
                <a:solidFill>
                  <a:schemeClr val="accent5">
                    <a:lumMod val="40000"/>
                    <a:lumOff val="60000"/>
                  </a:schemeClr>
                </a:solidFill>
              </a:rPr>
              <a:t>USB Interface:</a:t>
            </a:r>
          </a:p>
          <a:p>
            <a:pPr algn="l"/>
            <a:r>
              <a:rPr lang="en-US" dirty="0" smtClean="0"/>
              <a:t>Two USB 1.1 full speed interfaces  are used by the FC to communicate high speed data with the rest of the rocket. One USB interface is attached to the rocket's 802.11a-based amateur radio telemetry system, and the other interface attaches to the rest of the avionics system which includes such sensors as a six degree of freedom Inertial Measurement Unit, a GPS receiver, a smart battery pack. </a:t>
            </a:r>
          </a:p>
          <a:p>
            <a:pPr algn="l"/>
            <a:endParaRPr lang="en-US" dirty="0" smtClean="0"/>
          </a:p>
          <a:p>
            <a:pPr algn="l"/>
            <a:r>
              <a:rPr lang="en-US" sz="3200" b="1" dirty="0" smtClean="0"/>
              <a:t>Components:</a:t>
            </a:r>
          </a:p>
          <a:p>
            <a:pPr algn="l"/>
            <a:r>
              <a:rPr lang="en-US" dirty="0" smtClean="0"/>
              <a:t>2 Texas Instrument TUSB1106PWR USB transceiver</a:t>
            </a:r>
          </a:p>
          <a:p>
            <a:pPr algn="l"/>
            <a:r>
              <a:rPr lang="en-US" b="1" dirty="0" smtClean="0"/>
              <a:t>	</a:t>
            </a:r>
            <a:r>
              <a:rPr lang="en-US" dirty="0" smtClean="0"/>
              <a:t>Availability on </a:t>
            </a:r>
            <a:r>
              <a:rPr lang="en-US" dirty="0" err="1" smtClean="0"/>
              <a:t>Digikey</a:t>
            </a:r>
            <a:r>
              <a:rPr lang="en-US" dirty="0" smtClean="0"/>
              <a:t> at about $8.93 a piece</a:t>
            </a:r>
          </a:p>
          <a:p>
            <a:pPr algn="l"/>
            <a:r>
              <a:rPr lang="en-US" dirty="0" smtClean="0"/>
              <a:t>	Unambiguous implementation (no </a:t>
            </a:r>
            <a:r>
              <a:rPr lang="en-US" dirty="0" err="1" smtClean="0"/>
              <a:t>additonal</a:t>
            </a:r>
            <a:r>
              <a:rPr lang="en-US" dirty="0" smtClean="0"/>
              <a:t> </a:t>
            </a:r>
          </a:p>
          <a:p>
            <a:pPr algn="l"/>
            <a:r>
              <a:rPr lang="en-US" dirty="0" smtClean="0"/>
              <a:t>	configuration needed for differential mode </a:t>
            </a:r>
          </a:p>
          <a:p>
            <a:pPr algn="l"/>
            <a:r>
              <a:rPr lang="en-US" dirty="0" smtClean="0"/>
              <a:t>	data transfer.)</a:t>
            </a:r>
          </a:p>
          <a:p>
            <a:pPr algn="l"/>
            <a:r>
              <a:rPr lang="en-US" b="1" dirty="0" smtClean="0"/>
              <a:t>	</a:t>
            </a:r>
            <a:r>
              <a:rPr lang="en-US" dirty="0" smtClean="0"/>
              <a:t>Supports USB 2.0 protocol</a:t>
            </a:r>
          </a:p>
          <a:p>
            <a:pPr algn="l"/>
            <a:r>
              <a:rPr lang="en-US" dirty="0" smtClean="0"/>
              <a:t>	relatively small size: 16-TSSOP </a:t>
            </a:r>
            <a:r>
              <a:rPr lang="en-US" b="1" dirty="0" smtClean="0"/>
              <a:t>	</a:t>
            </a:r>
          </a:p>
          <a:p>
            <a:pPr algn="l"/>
            <a:r>
              <a:rPr lang="en-US" b="1" dirty="0" smtClean="0"/>
              <a:t>	</a:t>
            </a:r>
            <a:r>
              <a:rPr lang="en-US" dirty="0" smtClean="0"/>
              <a:t>Operate with a 5V or 3.3V supply (internal regulator)</a:t>
            </a:r>
          </a:p>
          <a:p>
            <a:pPr algn="l"/>
            <a:endParaRPr lang="en-US" dirty="0" smtClean="0"/>
          </a:p>
          <a:p>
            <a:pPr algn="l"/>
            <a:r>
              <a:rPr lang="en-US" dirty="0" smtClean="0"/>
              <a:t>1 Texas Instrument TPS2552 Adjustable Current-Limited Power-Distribution Switch</a:t>
            </a:r>
          </a:p>
          <a:p>
            <a:pPr algn="l"/>
            <a:r>
              <a:rPr lang="en-US" dirty="0" smtClean="0"/>
              <a:t>	Availability on </a:t>
            </a:r>
            <a:r>
              <a:rPr lang="en-US" dirty="0" err="1" smtClean="0"/>
              <a:t>Digikey</a:t>
            </a:r>
            <a:r>
              <a:rPr lang="en-US" dirty="0" smtClean="0"/>
              <a:t> at  $9.98 a piece</a:t>
            </a:r>
          </a:p>
          <a:p>
            <a:pPr algn="l"/>
            <a:r>
              <a:rPr lang="en-US" dirty="0" smtClean="0"/>
              <a:t>	Come in small size package: SOT-23-6 </a:t>
            </a:r>
          </a:p>
          <a:p>
            <a:pPr algn="l"/>
            <a:r>
              <a:rPr lang="en-US" dirty="0" smtClean="0"/>
              <a:t>	Voltage operation: 2.5 ~ 6.5 V </a:t>
            </a:r>
          </a:p>
          <a:p>
            <a:pPr algn="l"/>
            <a:r>
              <a:rPr lang="en-US" dirty="0" smtClean="0"/>
              <a:t>	Programmable current threshold for over current protection set by </a:t>
            </a:r>
            <a:r>
              <a:rPr lang="en-US" dirty="0" err="1" smtClean="0"/>
              <a:t>Rilim</a:t>
            </a:r>
            <a:endParaRPr lang="en-US" dirty="0" smtClean="0"/>
          </a:p>
          <a:p>
            <a:pPr algn="l"/>
            <a:r>
              <a:rPr lang="en-US" dirty="0" smtClean="0"/>
              <a:t>	Reverse voltage protection(turn off n-channel </a:t>
            </a:r>
            <a:r>
              <a:rPr lang="en-US" dirty="0" err="1" smtClean="0"/>
              <a:t>mosfet</a:t>
            </a:r>
            <a:r>
              <a:rPr lang="en-US" dirty="0" smtClean="0"/>
              <a:t> when </a:t>
            </a:r>
            <a:r>
              <a:rPr lang="en-US" dirty="0" err="1" smtClean="0"/>
              <a:t>Vout</a:t>
            </a:r>
            <a:r>
              <a:rPr lang="en-US" dirty="0" smtClean="0"/>
              <a:t>&gt;135mV)	</a:t>
            </a:r>
          </a:p>
          <a:p>
            <a:pPr algn="l"/>
            <a:r>
              <a:rPr lang="en-US" dirty="0" smtClean="0"/>
              <a:t>	Fault response asserted during </a:t>
            </a:r>
            <a:r>
              <a:rPr lang="en-US" dirty="0" err="1" smtClean="0"/>
              <a:t>overcurrent</a:t>
            </a:r>
            <a:r>
              <a:rPr lang="en-US" dirty="0" smtClean="0"/>
              <a:t>, </a:t>
            </a:r>
            <a:r>
              <a:rPr lang="en-US" dirty="0" err="1" smtClean="0"/>
              <a:t>overtemperature</a:t>
            </a:r>
            <a:endParaRPr lang="en-US" dirty="0" smtClean="0"/>
          </a:p>
          <a:p>
            <a:pPr algn="l"/>
            <a:r>
              <a:rPr lang="en-US" dirty="0" smtClean="0"/>
              <a:t>		</a:t>
            </a:r>
          </a:p>
          <a:p>
            <a:pPr algn="l"/>
            <a:endParaRPr lang="en-US" dirty="0" smtClean="0"/>
          </a:p>
          <a:p>
            <a:pPr algn="l"/>
            <a:endParaRPr lang="en-US" dirty="0" smtClean="0"/>
          </a:p>
          <a:p>
            <a:pPr algn="l"/>
            <a:endParaRPr lang="en-US" dirty="0" smtClean="0">
              <a:solidFill>
                <a:schemeClr val="accent6">
                  <a:lumMod val="20000"/>
                  <a:lumOff val="80000"/>
                </a:schemeClr>
              </a:solidFill>
            </a:endParaRPr>
          </a:p>
          <a:p>
            <a:pPr algn="l"/>
            <a:endParaRPr lang="en-US" dirty="0" smtClean="0">
              <a:solidFill>
                <a:schemeClr val="accent6">
                  <a:lumMod val="20000"/>
                  <a:lumOff val="80000"/>
                </a:schemeClr>
              </a:solidFill>
            </a:endParaRPr>
          </a:p>
          <a:p>
            <a:pPr algn="l"/>
            <a:endParaRPr lang="en-US" dirty="0" smtClean="0">
              <a:solidFill>
                <a:schemeClr val="accent6">
                  <a:lumMod val="20000"/>
                  <a:lumOff val="80000"/>
                </a:schemeClr>
              </a:solidFill>
            </a:endParaRPr>
          </a:p>
          <a:p>
            <a:pPr algn="l"/>
            <a:endParaRPr lang="en-US" dirty="0" smtClean="0"/>
          </a:p>
          <a:p>
            <a:pPr algn="l"/>
            <a:endParaRPr lang="en-US" dirty="0" smtClean="0"/>
          </a:p>
          <a:p>
            <a:pPr algn="l"/>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81000"/>
            <a:ext cx="7854696" cy="4600136"/>
          </a:xfrm>
        </p:spPr>
        <p:txBody>
          <a:bodyPr>
            <a:normAutofit/>
          </a:bodyPr>
          <a:lstStyle/>
          <a:p>
            <a:pPr algn="l"/>
            <a:r>
              <a:rPr lang="en-US" sz="3000" b="1" dirty="0" smtClean="0">
                <a:solidFill>
                  <a:schemeClr val="accent1">
                    <a:lumMod val="40000"/>
                    <a:lumOff val="60000"/>
                  </a:schemeClr>
                </a:solidFill>
              </a:rPr>
              <a:t>USB Interface (Cont…):</a:t>
            </a:r>
          </a:p>
          <a:p>
            <a:pPr algn="l"/>
            <a:endParaRPr lang="en-US" dirty="0" smtClean="0"/>
          </a:p>
          <a:p>
            <a:pPr algn="l"/>
            <a:endParaRPr lang="en-US" dirty="0" smtClean="0"/>
          </a:p>
          <a:p>
            <a:pPr algn="l"/>
            <a:endParaRPr lang="en-US" dirty="0"/>
          </a:p>
        </p:txBody>
      </p:sp>
      <p:pic>
        <p:nvPicPr>
          <p:cNvPr id="4" name="Picture 3" descr="1.JPG"/>
          <p:cNvPicPr>
            <a:picLocks noChangeAspect="1"/>
          </p:cNvPicPr>
          <p:nvPr/>
        </p:nvPicPr>
        <p:blipFill>
          <a:blip r:embed="rId2" cstate="print"/>
          <a:stretch>
            <a:fillRect/>
          </a:stretch>
        </p:blipFill>
        <p:spPr>
          <a:xfrm>
            <a:off x="5181600" y="3886200"/>
            <a:ext cx="3581401" cy="2426208"/>
          </a:xfrm>
          <a:prstGeom prst="rect">
            <a:avLst/>
          </a:prstGeom>
        </p:spPr>
      </p:pic>
      <p:pic>
        <p:nvPicPr>
          <p:cNvPr id="5" name="Picture 4" descr="2.JPG"/>
          <p:cNvPicPr>
            <a:picLocks noChangeAspect="1"/>
          </p:cNvPicPr>
          <p:nvPr/>
        </p:nvPicPr>
        <p:blipFill>
          <a:blip r:embed="rId3" cstate="print"/>
          <a:stretch>
            <a:fillRect/>
          </a:stretch>
        </p:blipFill>
        <p:spPr>
          <a:xfrm>
            <a:off x="5181600" y="1447800"/>
            <a:ext cx="3629025" cy="2133600"/>
          </a:xfrm>
          <a:prstGeom prst="rect">
            <a:avLst/>
          </a:prstGeom>
        </p:spPr>
      </p:pic>
      <p:pic>
        <p:nvPicPr>
          <p:cNvPr id="6" name="Picture 5" descr="2.JPG"/>
          <p:cNvPicPr>
            <a:picLocks noChangeAspect="1"/>
          </p:cNvPicPr>
          <p:nvPr/>
        </p:nvPicPr>
        <p:blipFill>
          <a:blip r:embed="rId4" cstate="print"/>
          <a:stretch>
            <a:fillRect/>
          </a:stretch>
        </p:blipFill>
        <p:spPr>
          <a:xfrm>
            <a:off x="533400" y="1447800"/>
            <a:ext cx="4343400" cy="2148228"/>
          </a:xfrm>
          <a:prstGeom prst="rect">
            <a:avLst/>
          </a:prstGeom>
        </p:spPr>
      </p:pic>
      <p:pic>
        <p:nvPicPr>
          <p:cNvPr id="7" name="Picture 6" descr="3.JPG"/>
          <p:cNvPicPr>
            <a:picLocks noChangeAspect="1"/>
          </p:cNvPicPr>
          <p:nvPr/>
        </p:nvPicPr>
        <p:blipFill>
          <a:blip r:embed="rId5" cstate="print"/>
          <a:stretch>
            <a:fillRect/>
          </a:stretch>
        </p:blipFill>
        <p:spPr>
          <a:xfrm>
            <a:off x="533400" y="3886200"/>
            <a:ext cx="4372303" cy="2438400"/>
          </a:xfrm>
          <a:prstGeom prst="rect">
            <a:avLst/>
          </a:prstGeom>
        </p:spPr>
      </p:pic>
      <p:sp>
        <p:nvSpPr>
          <p:cNvPr id="8" name="Rectangle 7"/>
          <p:cNvSpPr/>
          <p:nvPr/>
        </p:nvSpPr>
        <p:spPr>
          <a:xfrm>
            <a:off x="609600" y="990600"/>
            <a:ext cx="3810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solidFill>
                  <a:schemeClr val="accent5">
                    <a:lumMod val="20000"/>
                    <a:lumOff val="80000"/>
                  </a:schemeClr>
                </a:solidFill>
              </a:rPr>
              <a:t>Schematics</a:t>
            </a:r>
            <a:endParaRPr lang="en-US" sz="2500" b="1" dirty="0">
              <a:solidFill>
                <a:schemeClr val="accent5">
                  <a:lumMod val="20000"/>
                  <a:lumOff val="8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7854696" cy="4142936"/>
          </a:xfrm>
        </p:spPr>
        <p:txBody>
          <a:bodyPr>
            <a:normAutofit fontScale="62500" lnSpcReduction="20000"/>
          </a:bodyPr>
          <a:lstStyle/>
          <a:p>
            <a:pPr algn="l"/>
            <a:r>
              <a:rPr lang="en-US" sz="4000" b="1" dirty="0" smtClean="0">
                <a:solidFill>
                  <a:schemeClr val="accent1">
                    <a:lumMod val="40000"/>
                    <a:lumOff val="60000"/>
                  </a:schemeClr>
                </a:solidFill>
              </a:rPr>
              <a:t>CAN interface:</a:t>
            </a:r>
          </a:p>
          <a:p>
            <a:pPr algn="l"/>
            <a:r>
              <a:rPr lang="en-US" dirty="0" smtClean="0"/>
              <a:t>The Controller Area Network (CAN) is used to meet the need for a highly reliable safety system and communication bus between the nodes of the avionics system. The peer to peer bus topology of CANs is useful in case of a flight computer failure</a:t>
            </a:r>
            <a:r>
              <a:rPr lang="en-US" b="1" dirty="0" smtClean="0"/>
              <a:t> </a:t>
            </a:r>
          </a:p>
          <a:p>
            <a:pPr algn="l"/>
            <a:endParaRPr lang="en-US" b="1" dirty="0" smtClean="0"/>
          </a:p>
          <a:p>
            <a:pPr algn="l"/>
            <a:r>
              <a:rPr lang="en-US" sz="3200" b="1" dirty="0" smtClean="0"/>
              <a:t>Components:</a:t>
            </a:r>
          </a:p>
          <a:p>
            <a:pPr algn="l"/>
            <a:r>
              <a:rPr lang="en-US" dirty="0" smtClean="0"/>
              <a:t>1 Texas Instruments CAN transceiver (part#: SN65HVD235)</a:t>
            </a:r>
          </a:p>
          <a:p>
            <a:pPr algn="l"/>
            <a:r>
              <a:rPr lang="en-US" dirty="0" smtClean="0"/>
              <a:t>	Availability on </a:t>
            </a:r>
            <a:r>
              <a:rPr lang="en-US" dirty="0" err="1" smtClean="0"/>
              <a:t>Digikey</a:t>
            </a:r>
            <a:r>
              <a:rPr lang="en-US" dirty="0" smtClean="0"/>
              <a:t> at $4.34 </a:t>
            </a:r>
          </a:p>
          <a:p>
            <a:pPr algn="l"/>
            <a:r>
              <a:rPr lang="en-US" dirty="0" smtClean="0"/>
              <a:t>	Small size package: SIOC</a:t>
            </a:r>
          </a:p>
          <a:p>
            <a:pPr algn="l"/>
            <a:r>
              <a:rPr lang="en-US" dirty="0" smtClean="0"/>
              <a:t>	Voltage operation:  3-3.6V </a:t>
            </a:r>
          </a:p>
          <a:p>
            <a:pPr algn="l"/>
            <a:r>
              <a:rPr lang="en-US" dirty="0" smtClean="0"/>
              <a:t>	Because CAN interface was successfully used in prior 	</a:t>
            </a:r>
          </a:p>
          <a:p>
            <a:pPr algn="l"/>
            <a:r>
              <a:rPr lang="en-US" dirty="0" smtClean="0"/>
              <a:t>	Capstone, the sponsor recommended us to use the already </a:t>
            </a:r>
          </a:p>
          <a:p>
            <a:pPr algn="l"/>
            <a:r>
              <a:rPr lang="en-US" dirty="0" smtClean="0"/>
              <a:t>	available design.</a:t>
            </a:r>
          </a:p>
          <a:p>
            <a:pPr algn="l"/>
            <a:r>
              <a:rPr lang="en-US" dirty="0" smtClean="0"/>
              <a:t>	 </a:t>
            </a:r>
          </a:p>
          <a:p>
            <a:pPr algn="l"/>
            <a:r>
              <a:rPr lang="en-US" dirty="0" smtClean="0"/>
              <a:t>	</a:t>
            </a:r>
          </a:p>
          <a:p>
            <a:pPr algn="l"/>
            <a:endParaRPr lang="en-US" dirty="0" smtClean="0"/>
          </a:p>
          <a:p>
            <a:pPr algn="l"/>
            <a:endParaRPr lang="en-US" b="1" dirty="0"/>
          </a:p>
        </p:txBody>
      </p:sp>
      <p:pic>
        <p:nvPicPr>
          <p:cNvPr id="4" name="Picture 3" descr="3.JPG"/>
          <p:cNvPicPr>
            <a:picLocks noChangeAspect="1"/>
          </p:cNvPicPr>
          <p:nvPr/>
        </p:nvPicPr>
        <p:blipFill>
          <a:blip r:embed="rId2" cstate="print"/>
          <a:stretch>
            <a:fillRect/>
          </a:stretch>
        </p:blipFill>
        <p:spPr>
          <a:xfrm>
            <a:off x="990600" y="4114800"/>
            <a:ext cx="7239000" cy="254181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33400"/>
            <a:ext cx="7854696" cy="5486400"/>
          </a:xfrm>
        </p:spPr>
        <p:txBody>
          <a:bodyPr>
            <a:normAutofit fontScale="62500" lnSpcReduction="20000"/>
          </a:bodyPr>
          <a:lstStyle/>
          <a:p>
            <a:pPr algn="l"/>
            <a:r>
              <a:rPr lang="en-US" b="1" dirty="0" smtClean="0">
                <a:solidFill>
                  <a:schemeClr val="accent1">
                    <a:lumMod val="40000"/>
                    <a:lumOff val="60000"/>
                  </a:schemeClr>
                </a:solidFill>
              </a:rPr>
              <a:t>IDE connector:</a:t>
            </a:r>
          </a:p>
          <a:p>
            <a:pPr algn="l"/>
            <a:r>
              <a:rPr lang="en-US" dirty="0" smtClean="0"/>
              <a:t>A 44 pin IDE Flash Module provides a reliable storage device that meets the challenges of a hostile environment, limited space, and low weight. It is compatible with Standard IDE ATA interface and supports UDMA data transfer modes</a:t>
            </a:r>
          </a:p>
          <a:p>
            <a:pPr algn="l"/>
            <a:endParaRPr lang="en-US" dirty="0" smtClean="0"/>
          </a:p>
          <a:p>
            <a:pPr algn="l"/>
            <a:r>
              <a:rPr lang="en-US" b="1" dirty="0" smtClean="0"/>
              <a:t>Components:</a:t>
            </a:r>
          </a:p>
          <a:p>
            <a:pPr algn="l"/>
            <a:endParaRPr lang="en-US" b="1" dirty="0" smtClean="0"/>
          </a:p>
          <a:p>
            <a:pPr algn="l"/>
            <a:r>
              <a:rPr lang="en-US" dirty="0" smtClean="0"/>
              <a:t>Disk On Module (DOM): </a:t>
            </a:r>
          </a:p>
          <a:p>
            <a:pPr algn="l"/>
            <a:r>
              <a:rPr lang="en-US" dirty="0" smtClean="0"/>
              <a:t>	Interface: 44pin IDE/ATA</a:t>
            </a:r>
          </a:p>
          <a:p>
            <a:pPr algn="l"/>
            <a:r>
              <a:rPr lang="fr-FR" dirty="0" smtClean="0"/>
              <a:t>	IDE Transfer Mode: PIO mode 0-4/UDMA mode 0-4</a:t>
            </a:r>
          </a:p>
          <a:p>
            <a:pPr algn="l"/>
            <a:r>
              <a:rPr lang="fr-FR" dirty="0" smtClean="0"/>
              <a:t>	</a:t>
            </a:r>
            <a:r>
              <a:rPr lang="en-US" dirty="0" smtClean="0"/>
              <a:t> Vibration: 5G(7~2000Hz)</a:t>
            </a:r>
          </a:p>
          <a:p>
            <a:pPr algn="l"/>
            <a:r>
              <a:rPr lang="en-US" dirty="0" smtClean="0"/>
              <a:t>	 Shock: 50G/10ms</a:t>
            </a:r>
          </a:p>
          <a:p>
            <a:pPr algn="l"/>
            <a:r>
              <a:rPr lang="en-US" dirty="0" smtClean="0"/>
              <a:t>	 Read/Write : 80/75Mbs</a:t>
            </a:r>
          </a:p>
          <a:p>
            <a:pPr algn="l"/>
            <a:r>
              <a:rPr lang="en-US" dirty="0" smtClean="0"/>
              <a:t>	 DC Input Voltage: 3.3V-5V</a:t>
            </a:r>
          </a:p>
          <a:p>
            <a:pPr marL="514350" indent="-514350" algn="l"/>
            <a:r>
              <a:rPr lang="en-US" dirty="0" smtClean="0"/>
              <a:t>A  44-Pin embedded disk card: </a:t>
            </a:r>
          </a:p>
          <a:p>
            <a:pPr marL="971550" lvl="1" indent="-514350" algn="l"/>
            <a:r>
              <a:rPr lang="en-US" dirty="0" smtClean="0"/>
              <a:t>           Locked housing design for stability</a:t>
            </a:r>
          </a:p>
          <a:p>
            <a:pPr marL="971550" lvl="1" indent="-514350" algn="l"/>
            <a:r>
              <a:rPr lang="en-US" dirty="0" smtClean="0"/>
              <a:t>           Vibration support </a:t>
            </a:r>
          </a:p>
          <a:p>
            <a:pPr marL="971550" lvl="1" indent="-514350" algn="l"/>
            <a:r>
              <a:rPr lang="en-US" dirty="0" smtClean="0"/>
              <a:t>	 Low Power Consumption: 150mA</a:t>
            </a:r>
          </a:p>
          <a:p>
            <a:pPr marL="971550" lvl="1" indent="-514350" algn="l"/>
            <a:r>
              <a:rPr lang="en-US" dirty="0" smtClean="0"/>
              <a:t>	DC Input Voltage: +3.3V/+5V Single power supply operation</a:t>
            </a:r>
          </a:p>
          <a:p>
            <a:pPr marL="971550" lvl="1" indent="-514350" algn="l"/>
            <a:r>
              <a:rPr lang="en-US" dirty="0" smtClean="0"/>
              <a:t>	 Windows XP embedded and </a:t>
            </a:r>
            <a:r>
              <a:rPr lang="en-US" u="sng" dirty="0" smtClean="0"/>
              <a:t>Linux bootable</a:t>
            </a:r>
          </a:p>
          <a:p>
            <a:pPr marL="971550" lvl="1" indent="-514350" algn="l"/>
            <a:endParaRPr lang="en-US" u="sng" dirty="0" smtClean="0"/>
          </a:p>
          <a:p>
            <a:pPr marL="971550" lvl="1" indent="-514350" algn="l"/>
            <a:endParaRPr lang="en-US" u="sng" dirty="0" smtClean="0"/>
          </a:p>
        </p:txBody>
      </p:sp>
      <p:pic>
        <p:nvPicPr>
          <p:cNvPr id="5" name="Picture 4" descr="3.JPG"/>
          <p:cNvPicPr>
            <a:picLocks noChangeAspect="1"/>
          </p:cNvPicPr>
          <p:nvPr/>
        </p:nvPicPr>
        <p:blipFill>
          <a:blip r:embed="rId2" cstate="print"/>
          <a:stretch>
            <a:fillRect/>
          </a:stretch>
        </p:blipFill>
        <p:spPr>
          <a:xfrm>
            <a:off x="6781800" y="3810000"/>
            <a:ext cx="1752600" cy="1219200"/>
          </a:xfrm>
          <a:prstGeom prst="rect">
            <a:avLst/>
          </a:prstGeom>
        </p:spPr>
      </p:pic>
      <p:pic>
        <p:nvPicPr>
          <p:cNvPr id="6" name="Picture 5" descr="2.JPG"/>
          <p:cNvPicPr>
            <a:picLocks noChangeAspect="1"/>
          </p:cNvPicPr>
          <p:nvPr/>
        </p:nvPicPr>
        <p:blipFill>
          <a:blip r:embed="rId3" cstate="print"/>
          <a:stretch>
            <a:fillRect/>
          </a:stretch>
        </p:blipFill>
        <p:spPr>
          <a:xfrm>
            <a:off x="6781800" y="2362200"/>
            <a:ext cx="1752599" cy="121920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33400"/>
            <a:ext cx="7854696" cy="5486400"/>
          </a:xfrm>
        </p:spPr>
        <p:txBody>
          <a:bodyPr>
            <a:normAutofit/>
          </a:bodyPr>
          <a:lstStyle/>
          <a:p>
            <a:pPr algn="l"/>
            <a:r>
              <a:rPr lang="en-US" b="1" dirty="0" smtClean="0">
                <a:solidFill>
                  <a:schemeClr val="accent1">
                    <a:lumMod val="40000"/>
                    <a:lumOff val="60000"/>
                  </a:schemeClr>
                </a:solidFill>
              </a:rPr>
              <a:t>IDE connector (Cont…):</a:t>
            </a:r>
          </a:p>
          <a:p>
            <a:pPr algn="l"/>
            <a:endParaRPr lang="en-US" b="1" dirty="0" smtClean="0">
              <a:solidFill>
                <a:schemeClr val="accent1">
                  <a:lumMod val="40000"/>
                  <a:lumOff val="60000"/>
                </a:schemeClr>
              </a:solidFill>
            </a:endParaRPr>
          </a:p>
          <a:p>
            <a:pPr marL="971550" lvl="1" indent="-514350" algn="l"/>
            <a:endParaRPr lang="en-US" u="sng" dirty="0" smtClean="0"/>
          </a:p>
          <a:p>
            <a:pPr marL="971550" lvl="1" indent="-514350" algn="l"/>
            <a:endParaRPr lang="en-US" u="sng" dirty="0" smtClean="0"/>
          </a:p>
        </p:txBody>
      </p:sp>
      <p:pic>
        <p:nvPicPr>
          <p:cNvPr id="7" name="Picture 6" descr="2.JPG"/>
          <p:cNvPicPr>
            <a:picLocks noChangeAspect="1"/>
          </p:cNvPicPr>
          <p:nvPr/>
        </p:nvPicPr>
        <p:blipFill>
          <a:blip r:embed="rId2" cstate="print"/>
          <a:stretch>
            <a:fillRect/>
          </a:stretch>
        </p:blipFill>
        <p:spPr>
          <a:xfrm>
            <a:off x="4800600" y="1066800"/>
            <a:ext cx="4038600" cy="5706893"/>
          </a:xfrm>
          <a:prstGeom prst="rect">
            <a:avLst/>
          </a:prstGeom>
        </p:spPr>
      </p:pic>
      <p:pic>
        <p:nvPicPr>
          <p:cNvPr id="8" name="Picture 7" descr="2.JPG"/>
          <p:cNvPicPr>
            <a:picLocks noChangeAspect="1"/>
          </p:cNvPicPr>
          <p:nvPr/>
        </p:nvPicPr>
        <p:blipFill>
          <a:blip r:embed="rId3" cstate="print"/>
          <a:stretch>
            <a:fillRect/>
          </a:stretch>
        </p:blipFill>
        <p:spPr>
          <a:xfrm>
            <a:off x="457200" y="2362200"/>
            <a:ext cx="4267200" cy="4191000"/>
          </a:xfrm>
          <a:prstGeom prst="rect">
            <a:avLst/>
          </a:prstGeom>
        </p:spPr>
      </p:pic>
      <p:sp>
        <p:nvSpPr>
          <p:cNvPr id="9" name="Rectangle 8"/>
          <p:cNvSpPr/>
          <p:nvPr/>
        </p:nvSpPr>
        <p:spPr>
          <a:xfrm>
            <a:off x="457200" y="1371600"/>
            <a:ext cx="3581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smtClean="0"/>
              <a:t>Schematics and table:</a:t>
            </a:r>
            <a:endParaRPr lang="en-US" sz="2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33400"/>
            <a:ext cx="7854696" cy="5791200"/>
          </a:xfrm>
        </p:spPr>
        <p:txBody>
          <a:bodyPr>
            <a:normAutofit fontScale="70000" lnSpcReduction="20000"/>
          </a:bodyPr>
          <a:lstStyle/>
          <a:p>
            <a:pPr algn="l"/>
            <a:r>
              <a:rPr lang="en-US" b="1" dirty="0" smtClean="0">
                <a:solidFill>
                  <a:schemeClr val="accent1">
                    <a:lumMod val="40000"/>
                    <a:lumOff val="60000"/>
                  </a:schemeClr>
                </a:solidFill>
              </a:rPr>
              <a:t>Ethernet  Connector:</a:t>
            </a:r>
          </a:p>
          <a:p>
            <a:pPr algn="l"/>
            <a:r>
              <a:rPr lang="en-US" dirty="0" smtClean="0">
                <a:solidFill>
                  <a:schemeClr val="accent6">
                    <a:lumMod val="20000"/>
                    <a:lumOff val="80000"/>
                  </a:schemeClr>
                </a:solidFill>
              </a:rPr>
              <a:t>The Ethernet connection provides a direct, high speed debugging and testing interface. While not used during flight, it is used while developing cod</a:t>
            </a:r>
          </a:p>
          <a:p>
            <a:pPr algn="l"/>
            <a:endParaRPr lang="en-US" dirty="0" smtClean="0">
              <a:solidFill>
                <a:schemeClr val="accent6">
                  <a:lumMod val="20000"/>
                  <a:lumOff val="80000"/>
                </a:schemeClr>
              </a:solidFill>
            </a:endParaRPr>
          </a:p>
          <a:p>
            <a:pPr algn="l"/>
            <a:r>
              <a:rPr lang="en-US" sz="3600" b="1" dirty="0" smtClean="0">
                <a:solidFill>
                  <a:schemeClr val="accent6">
                    <a:lumMod val="20000"/>
                    <a:lumOff val="80000"/>
                  </a:schemeClr>
                </a:solidFill>
              </a:rPr>
              <a:t>Components</a:t>
            </a:r>
          </a:p>
          <a:p>
            <a:pPr algn="l"/>
            <a:endParaRPr lang="en-US" dirty="0" smtClean="0">
              <a:solidFill>
                <a:schemeClr val="accent6">
                  <a:lumMod val="20000"/>
                  <a:lumOff val="80000"/>
                </a:schemeClr>
              </a:solidFill>
            </a:endParaRPr>
          </a:p>
          <a:p>
            <a:pPr algn="l" fontAlgn="base"/>
            <a:r>
              <a:rPr lang="en-US" sz="2900" i="1" dirty="0" smtClean="0"/>
              <a:t>Ethernet Transceiver</a:t>
            </a:r>
          </a:p>
          <a:p>
            <a:pPr algn="l" fontAlgn="base"/>
            <a:r>
              <a:rPr lang="en-US" sz="2000" dirty="0" smtClean="0"/>
              <a:t>Part #: DP83848C</a:t>
            </a:r>
          </a:p>
          <a:p>
            <a:pPr algn="l" fontAlgn="base"/>
            <a:r>
              <a:rPr lang="en-US" sz="2000" dirty="0" smtClean="0"/>
              <a:t>Unit Price: $6.8 on </a:t>
            </a:r>
            <a:r>
              <a:rPr lang="en-US" sz="2000" dirty="0" err="1" smtClean="0"/>
              <a:t>Digikey</a:t>
            </a:r>
            <a:endParaRPr lang="en-US" sz="2000" dirty="0" smtClean="0"/>
          </a:p>
          <a:p>
            <a:pPr algn="l" fontAlgn="base"/>
            <a:r>
              <a:rPr lang="en-US" sz="2000" dirty="0" smtClean="0"/>
              <a:t>Package: 48-LQFP</a:t>
            </a:r>
          </a:p>
          <a:p>
            <a:pPr algn="l" fontAlgn="base"/>
            <a:r>
              <a:rPr lang="en-US" sz="2000" dirty="0" smtClean="0"/>
              <a:t>DC Input Voltage: 3V~3.6V</a:t>
            </a:r>
          </a:p>
          <a:p>
            <a:pPr algn="l" fontAlgn="base"/>
            <a:endParaRPr lang="en-US" sz="2000" dirty="0" smtClean="0"/>
          </a:p>
          <a:p>
            <a:pPr algn="l" fontAlgn="base"/>
            <a:r>
              <a:rPr lang="en-US" sz="2900" dirty="0" smtClean="0"/>
              <a:t>RJ45</a:t>
            </a:r>
          </a:p>
          <a:p>
            <a:pPr algn="l" fontAlgn="base"/>
            <a:r>
              <a:rPr lang="en-US" sz="2000" dirty="0" smtClean="0"/>
              <a:t>Part #: J1026F21CNL</a:t>
            </a:r>
          </a:p>
          <a:p>
            <a:pPr algn="l" fontAlgn="base"/>
            <a:r>
              <a:rPr lang="en-US" sz="2000" dirty="0" smtClean="0"/>
              <a:t>Unit Price: $6.59 on </a:t>
            </a:r>
            <a:r>
              <a:rPr lang="en-US" sz="2000" dirty="0" err="1" smtClean="0"/>
              <a:t>Digikey</a:t>
            </a:r>
            <a:endParaRPr lang="en-US" sz="2000" dirty="0" smtClean="0"/>
          </a:p>
          <a:p>
            <a:pPr algn="l" fontAlgn="base"/>
            <a:r>
              <a:rPr lang="en-US" sz="2000" dirty="0" smtClean="0"/>
              <a:t>Package: Panel Mount; Through Hole, R. Angle</a:t>
            </a:r>
          </a:p>
          <a:p>
            <a:pPr algn="l" fontAlgn="base"/>
            <a:r>
              <a:rPr lang="en-US" sz="2000" dirty="0" smtClean="0"/>
              <a:t>Speed: 10/100 Base-TX</a:t>
            </a:r>
          </a:p>
          <a:p>
            <a:pPr algn="l" fontAlgn="base"/>
            <a:r>
              <a:rPr lang="en-US" sz="2000" dirty="0" smtClean="0"/>
              <a:t>LED Color: Yellow - Green</a:t>
            </a:r>
          </a:p>
          <a:p>
            <a:pPr algn="l" fontAlgn="base"/>
            <a:endParaRPr lang="en-US" sz="2000" dirty="0" smtClean="0"/>
          </a:p>
          <a:p>
            <a:pPr algn="l" fontAlgn="base"/>
            <a:r>
              <a:rPr lang="en-US" sz="2900" i="1" dirty="0" smtClean="0"/>
              <a:t>Crystal Oscillator</a:t>
            </a:r>
          </a:p>
          <a:p>
            <a:pPr algn="l" fontAlgn="base"/>
            <a:r>
              <a:rPr lang="en-US" sz="1800" dirty="0" smtClean="0"/>
              <a:t>Part #: ECS-250-20-33-TR </a:t>
            </a:r>
          </a:p>
          <a:p>
            <a:pPr algn="l" fontAlgn="base"/>
            <a:r>
              <a:rPr lang="en-US" sz="1800" dirty="0" smtClean="0"/>
              <a:t>Unit Price: $3.57 on </a:t>
            </a:r>
            <a:r>
              <a:rPr lang="en-US" sz="1800" dirty="0" err="1" smtClean="0"/>
              <a:t>Digikey</a:t>
            </a:r>
            <a:endParaRPr lang="en-US" sz="1800" dirty="0" smtClean="0"/>
          </a:p>
          <a:p>
            <a:pPr algn="l" fontAlgn="base"/>
            <a:r>
              <a:rPr lang="en-US" sz="1800" dirty="0" smtClean="0"/>
              <a:t>Frequency: 25Mhz</a:t>
            </a:r>
          </a:p>
          <a:p>
            <a:pPr algn="l" fontAlgn="base"/>
            <a:r>
              <a:rPr lang="en-US" sz="1800" dirty="0" smtClean="0"/>
              <a:t>Mounting Type: Surface mount</a:t>
            </a:r>
          </a:p>
          <a:p>
            <a:pPr algn="l" fontAlgn="base"/>
            <a:endParaRPr lang="en-US" sz="2000" dirty="0" smtClean="0"/>
          </a:p>
          <a:p>
            <a:pPr algn="l" fontAlgn="base"/>
            <a:endParaRPr lang="en-US" sz="2000" dirty="0" smtClean="0"/>
          </a:p>
          <a:p>
            <a:pPr algn="l"/>
            <a:endParaRPr lang="en-US" dirty="0" smtClean="0">
              <a:solidFill>
                <a:schemeClr val="accent6">
                  <a:lumMod val="20000"/>
                  <a:lumOff val="80000"/>
                </a:schemeClr>
              </a:solidFill>
            </a:endParaRPr>
          </a:p>
          <a:p>
            <a:pPr algn="l"/>
            <a:endParaRPr lang="en-US" b="1" dirty="0">
              <a:solidFill>
                <a:schemeClr val="accent6">
                  <a:lumMod val="20000"/>
                  <a:lumOff val="80000"/>
                </a:schemeClr>
              </a:solidFill>
            </a:endParaRPr>
          </a:p>
        </p:txBody>
      </p:sp>
      <p:pic>
        <p:nvPicPr>
          <p:cNvPr id="4" name="Picture 3" descr="2.JPG"/>
          <p:cNvPicPr>
            <a:picLocks noChangeAspect="1"/>
          </p:cNvPicPr>
          <p:nvPr/>
        </p:nvPicPr>
        <p:blipFill>
          <a:blip r:embed="rId2" cstate="print"/>
          <a:stretch>
            <a:fillRect/>
          </a:stretch>
        </p:blipFill>
        <p:spPr>
          <a:xfrm>
            <a:off x="4267200" y="1524000"/>
            <a:ext cx="4648200" cy="2209800"/>
          </a:xfrm>
          <a:prstGeom prst="rect">
            <a:avLst/>
          </a:prstGeom>
        </p:spPr>
      </p:pic>
      <p:pic>
        <p:nvPicPr>
          <p:cNvPr id="6" name="Picture 5" descr="ethernet-board.png"/>
          <p:cNvPicPr>
            <a:picLocks noChangeAspect="1"/>
          </p:cNvPicPr>
          <p:nvPr/>
        </p:nvPicPr>
        <p:blipFill>
          <a:blip r:embed="rId3" cstate="print"/>
          <a:stretch>
            <a:fillRect/>
          </a:stretch>
        </p:blipFill>
        <p:spPr>
          <a:xfrm rot="16200000">
            <a:off x="5481108" y="3739092"/>
            <a:ext cx="2296584" cy="304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81464"/>
            <a:ext cx="7854696" cy="6047936"/>
          </a:xfrm>
        </p:spPr>
        <p:txBody>
          <a:bodyPr>
            <a:normAutofit fontScale="55000" lnSpcReduction="20000"/>
          </a:bodyPr>
          <a:lstStyle/>
          <a:p>
            <a:pPr algn="l"/>
            <a:r>
              <a:rPr lang="en-US" sz="3600" b="1" dirty="0" smtClean="0">
                <a:solidFill>
                  <a:schemeClr val="accent1">
                    <a:lumMod val="40000"/>
                    <a:lumOff val="60000"/>
                  </a:schemeClr>
                </a:solidFill>
              </a:rPr>
              <a:t>Switching Power Supply:</a:t>
            </a:r>
          </a:p>
          <a:p>
            <a:pPr algn="l"/>
            <a:endParaRPr lang="en-US" b="1" dirty="0" smtClean="0">
              <a:solidFill>
                <a:schemeClr val="accent6">
                  <a:lumMod val="20000"/>
                  <a:lumOff val="80000"/>
                </a:schemeClr>
              </a:solidFill>
            </a:endParaRPr>
          </a:p>
          <a:p>
            <a:pPr algn="l"/>
            <a:r>
              <a:rPr lang="en-US" dirty="0" smtClean="0">
                <a:solidFill>
                  <a:schemeClr val="accent6">
                    <a:lumMod val="20000"/>
                    <a:lumOff val="80000"/>
                  </a:schemeClr>
                </a:solidFill>
              </a:rPr>
              <a:t>The Switching power supply (SPS) module takes 20V input from the rocket's power distribution bus and converts to 3.3V and 5V in order to run all of the components on the FC carrier. The SPS node is synchronized with a 500kHz crystal-controlled clock for noise shaping. The SPS includes active protection circuitry with automatic recovery capability from hazardous conditions such as over-voltage,</a:t>
            </a:r>
            <a:br>
              <a:rPr lang="en-US" dirty="0" smtClean="0">
                <a:solidFill>
                  <a:schemeClr val="accent6">
                    <a:lumMod val="20000"/>
                    <a:lumOff val="80000"/>
                  </a:schemeClr>
                </a:solidFill>
              </a:rPr>
            </a:br>
            <a:r>
              <a:rPr lang="en-US" dirty="0" smtClean="0">
                <a:solidFill>
                  <a:schemeClr val="accent6">
                    <a:lumMod val="20000"/>
                    <a:lumOff val="80000"/>
                  </a:schemeClr>
                </a:solidFill>
              </a:rPr>
              <a:t>under-voltage, reverse voltage, and even SPS failure (passing unregulated voltage through</a:t>
            </a:r>
          </a:p>
          <a:p>
            <a:pPr algn="l"/>
            <a:endParaRPr lang="en-US" dirty="0" smtClean="0">
              <a:solidFill>
                <a:schemeClr val="accent6">
                  <a:lumMod val="20000"/>
                  <a:lumOff val="80000"/>
                </a:schemeClr>
              </a:solidFill>
            </a:endParaRPr>
          </a:p>
          <a:p>
            <a:pPr algn="l"/>
            <a:r>
              <a:rPr lang="en-US" b="1" dirty="0" smtClean="0">
                <a:solidFill>
                  <a:schemeClr val="accent6">
                    <a:lumMod val="20000"/>
                    <a:lumOff val="80000"/>
                  </a:schemeClr>
                </a:solidFill>
              </a:rPr>
              <a:t>Components: </a:t>
            </a:r>
          </a:p>
          <a:p>
            <a:pPr algn="l"/>
            <a:r>
              <a:rPr lang="en-US" dirty="0" smtClean="0"/>
              <a:t>LTM4619 (Dual, 26VIN, 4A DC/DC </a:t>
            </a:r>
            <a:r>
              <a:rPr lang="el-GR" dirty="0" smtClean="0"/>
              <a:t>μ</a:t>
            </a:r>
            <a:r>
              <a:rPr lang="en-US" dirty="0" smtClean="0"/>
              <a:t>Module Regulator):</a:t>
            </a:r>
          </a:p>
          <a:p>
            <a:pPr algn="l"/>
            <a:r>
              <a:rPr lang="en-US" dirty="0" smtClean="0"/>
              <a:t>This is SPS which creates 5V and 3.3V output from 10-20V input. This component was chosen because of high current output (4A) and simplicity of design. It has inductors in the module thus we do not need to design whole buck converter. SPS is synchronized with external clock of 500kHz from the 24MHz oscillator on TQM5200. 24MHz signal is divided down to 500kHz through U1009 and U1010. Its’ input current and output voltage is protected by Q1000. 500kHz of external was chosen because it is easier to be generated from 24MHz oscillator using frequency divider.</a:t>
            </a:r>
          </a:p>
          <a:p>
            <a:pPr algn="l"/>
            <a:endParaRPr lang="en-US" dirty="0" smtClean="0"/>
          </a:p>
          <a:p>
            <a:pPr algn="l"/>
            <a:r>
              <a:rPr lang="en-US" dirty="0" smtClean="0"/>
              <a:t>MAX5902AAETT (+72V SOT23 Simple Swapper Hot-Swap Controller):</a:t>
            </a:r>
          </a:p>
          <a:p>
            <a:pPr algn="l"/>
            <a:r>
              <a:rPr lang="en-US" dirty="0" smtClean="0"/>
              <a:t>This hot-swap controller IC serves two purposes: (1) circuit-breaker and (2) UVLO protection. This controller turns off Q1000 under several conditions. (1) if there is under voltage at the input, (2) if there is </a:t>
            </a:r>
            <a:r>
              <a:rPr lang="en-US" dirty="0" err="1" smtClean="0"/>
              <a:t>overcurrent</a:t>
            </a:r>
            <a:r>
              <a:rPr lang="en-US" dirty="0" smtClean="0"/>
              <a:t>, (3) if the die temperature exceeds +125 C (4) if SPS-5V output exceeds 5.46V and (5) if SPS-3.3V output exceeds 3.6V.</a:t>
            </a:r>
            <a:br>
              <a:rPr lang="en-US" dirty="0" smtClean="0"/>
            </a:br>
            <a:r>
              <a:rPr lang="en-US" dirty="0" smtClean="0"/>
              <a:t/>
            </a:r>
            <a:br>
              <a:rPr lang="en-US" dirty="0" smtClean="0"/>
            </a:br>
            <a:r>
              <a:rPr lang="en-US" dirty="0" smtClean="0"/>
              <a:t>(1) Under voltage protection threshold is set to be 9V by voltage divider R1103 and R1104.</a:t>
            </a:r>
            <a:br>
              <a:rPr lang="en-US" dirty="0" smtClean="0"/>
            </a:br>
            <a:r>
              <a:rPr lang="en-US" dirty="0" smtClean="0"/>
              <a:t>(2) Over current threshold of 1.62A is set by series resistance of R1002 and RDS(on) of Q1000.</a:t>
            </a:r>
            <a:br>
              <a:rPr lang="en-US" dirty="0" smtClean="0"/>
            </a:br>
            <a:r>
              <a:rPr lang="en-US" dirty="0" smtClean="0"/>
              <a:t>(4) Overvoltage protection of SPS-5V is sensed by U1003 and toggled by Q1001.</a:t>
            </a:r>
            <a:br>
              <a:rPr lang="en-US" dirty="0" smtClean="0"/>
            </a:br>
            <a:r>
              <a:rPr lang="en-US" dirty="0" smtClean="0"/>
              <a:t>(5) Overvoltage protection of SPS-3.3V is sensed by U1002 and toggled by Q1002.</a:t>
            </a:r>
            <a:endParaRPr lang="en-US" b="1" dirty="0">
              <a:solidFill>
                <a:schemeClr val="accent6">
                  <a:lumMod val="20000"/>
                  <a:lumOff val="8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33400"/>
            <a:ext cx="7854696" cy="6324600"/>
          </a:xfrm>
        </p:spPr>
        <p:txBody>
          <a:bodyPr>
            <a:normAutofit fontScale="62500" lnSpcReduction="20000"/>
          </a:bodyPr>
          <a:lstStyle/>
          <a:p>
            <a:pPr algn="l"/>
            <a:r>
              <a:rPr lang="en-US" sz="2900" b="1" dirty="0" smtClean="0">
                <a:solidFill>
                  <a:schemeClr val="accent1">
                    <a:lumMod val="40000"/>
                    <a:lumOff val="60000"/>
                  </a:schemeClr>
                </a:solidFill>
              </a:rPr>
              <a:t>Switching Power Supply (cont…):</a:t>
            </a:r>
          </a:p>
          <a:p>
            <a:pPr algn="l"/>
            <a:endParaRPr lang="en-US" dirty="0" smtClean="0"/>
          </a:p>
          <a:p>
            <a:pPr algn="l"/>
            <a:r>
              <a:rPr lang="en-US" dirty="0" smtClean="0"/>
              <a:t>TLV3012AIDBVT (Comparator with Voltage Reference)</a:t>
            </a:r>
          </a:p>
          <a:p>
            <a:pPr algn="l" fontAlgn="base"/>
            <a:r>
              <a:rPr lang="en-US" dirty="0" smtClean="0"/>
              <a:t> U1003 watches overvoltage on SPS-5V output. In the event SPS-5V output exceeds 5.46V, it turns on Q1001 and makes pin2 (Drain) of U1001 close to GND, then U1001 shuts Q1000 off: SPS is disconnected from power bus. See capstone 2009 [LV2C:GFE:U2251]</a:t>
            </a:r>
          </a:p>
          <a:p>
            <a:pPr algn="l" fontAlgn="base"/>
            <a:endParaRPr lang="en-US" dirty="0" smtClean="0"/>
          </a:p>
          <a:p>
            <a:pPr algn="l"/>
            <a:r>
              <a:rPr lang="en-US" dirty="0" smtClean="0"/>
              <a:t>SN74LVC2G80DCU (Dual positive-edge-triggered D-type Flop-flop)</a:t>
            </a:r>
          </a:p>
          <a:p>
            <a:pPr algn="l"/>
            <a:r>
              <a:rPr lang="en-US" dirty="0" smtClean="0"/>
              <a:t> : This D-type flip-flops divide 24MHz clock signal from TQM5200 by 4, and it is cascaded to U1010 (SN74LS92D: divide by 12 counter) to finally create 500kHz clock. Since we did not know output voltage levels of 24MHz oscillator on TQM5200, and to ensure this clock drives flip-flops, we had to use the same supply voltage (3.3V) for this component. Output voltage level (Running at 3.3V supply) of this component also had to meet input voltage levels of U1010 (SN74LS92D: divide by 12 counter</a:t>
            </a:r>
          </a:p>
          <a:p>
            <a:pPr algn="l"/>
            <a:endParaRPr lang="en-US" dirty="0" smtClean="0"/>
          </a:p>
          <a:p>
            <a:pPr algn="l"/>
            <a:r>
              <a:rPr lang="en-US" dirty="0" smtClean="0"/>
              <a:t>SN74LS92D (Divide-by-12)</a:t>
            </a:r>
          </a:p>
          <a:p>
            <a:pPr algn="l"/>
            <a:r>
              <a:rPr lang="en-US" dirty="0" smtClean="0"/>
              <a:t>This component is divide-by-12 counter cascaded from divide-by-4 flip-flops. In order to generate 500kHz clock from 24MHz clock it has to be divided 48. However there were no such a single chip divider thus we cascaded divide-by-4 and 12. It has 2V of logic high minimum input voltage it is within output voltage level of divide-by-4 flip-flops, and it has high-level output voltage 2.4V (minimum) which is high enough to drive UXXXX (LTM4619). This divider outputs clock signal with duty ratio of 50%. Pull-down resistor on the pin QD pulls to logic low while starting up the board and it enable UXXXX (LTM4619) force continuous operation until UXXXX receive 500kHz clock signal.</a:t>
            </a:r>
          </a:p>
          <a:p>
            <a:pPr algn="l"/>
            <a:r>
              <a:rPr lang="en-US" dirty="0" smtClean="0"/>
              <a:t> </a:t>
            </a:r>
            <a:endParaRPr lang="en-US" b="1" dirty="0" smtClean="0">
              <a:solidFill>
                <a:schemeClr val="accent6">
                  <a:lumMod val="20000"/>
                  <a:lumOff val="80000"/>
                </a:schemeClr>
              </a:solidFill>
            </a:endParaRPr>
          </a:p>
          <a:p>
            <a:pPr algn="l"/>
            <a:endParaRPr lang="en-US" b="1" dirty="0">
              <a:solidFill>
                <a:schemeClr val="accent1">
                  <a:lumMod val="40000"/>
                  <a:lumOff val="6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33400"/>
            <a:ext cx="7854696" cy="2667000"/>
          </a:xfrm>
        </p:spPr>
        <p:txBody>
          <a:bodyPr>
            <a:normAutofit fontScale="47500" lnSpcReduction="20000"/>
          </a:bodyPr>
          <a:lstStyle/>
          <a:p>
            <a:pPr algn="l"/>
            <a:r>
              <a:rPr lang="en-US" sz="2900" b="1" dirty="0" smtClean="0">
                <a:solidFill>
                  <a:schemeClr val="accent1">
                    <a:lumMod val="40000"/>
                    <a:lumOff val="60000"/>
                  </a:schemeClr>
                </a:solidFill>
              </a:rPr>
              <a:t>Switching Power Supply (cont…):</a:t>
            </a:r>
            <a:endParaRPr lang="en-US" dirty="0" smtClean="0"/>
          </a:p>
          <a:p>
            <a:pPr algn="l"/>
            <a:r>
              <a:rPr lang="en-US" dirty="0" smtClean="0"/>
              <a:t>Power Bus input Choke  </a:t>
            </a:r>
          </a:p>
          <a:p>
            <a:pPr algn="l"/>
            <a:r>
              <a:rPr lang="en-US" dirty="0" smtClean="0"/>
              <a:t> Common mode choke (balanced inductor). It is used as an EMI filter between the power bus and the SPS. he capstone 2006 value was chosen through a trial and error process from the previous LV2 SPS design. Each inductor of the choke is 100 </a:t>
            </a:r>
            <a:r>
              <a:rPr lang="en-US" dirty="0" err="1" smtClean="0"/>
              <a:t>uH</a:t>
            </a:r>
            <a:r>
              <a:rPr lang="en-US" dirty="0" smtClean="0"/>
              <a:t>. </a:t>
            </a:r>
          </a:p>
          <a:p>
            <a:pPr algn="l"/>
            <a:endParaRPr lang="en-US" dirty="0" smtClean="0"/>
          </a:p>
          <a:p>
            <a:pPr algn="l"/>
            <a:r>
              <a:rPr lang="en-US" dirty="0" smtClean="0"/>
              <a:t> Node Power Supply Fuse</a:t>
            </a:r>
          </a:p>
          <a:p>
            <a:pPr algn="l"/>
            <a:r>
              <a:rPr lang="en-US" dirty="0" smtClean="0"/>
              <a:t>This fuse protects the SPS from currents greater than 2000 </a:t>
            </a:r>
            <a:r>
              <a:rPr lang="en-US" dirty="0" err="1" smtClean="0"/>
              <a:t>mA</a:t>
            </a:r>
            <a:r>
              <a:rPr lang="en-US" dirty="0" smtClean="0"/>
              <a:t>. Its direct purpose however is to protect the power bus from a short circuit fault on the SPS side. Since the specified maximum SPS current is 2000 </a:t>
            </a:r>
            <a:r>
              <a:rPr lang="en-US" dirty="0" err="1" smtClean="0"/>
              <a:t>mA</a:t>
            </a:r>
            <a:r>
              <a:rPr lang="en-US" dirty="0" smtClean="0"/>
              <a:t> we chose a fuse rated at 2000 </a:t>
            </a:r>
            <a:r>
              <a:rPr lang="en-US" dirty="0" err="1" smtClean="0"/>
              <a:t>mA</a:t>
            </a:r>
            <a:r>
              <a:rPr lang="en-US" dirty="0" smtClean="0"/>
              <a:t>. The opening time for the fuse according to its datasheet is .05 s at a current of 8 A, or 5 s at 5 A. Currents of 2 A or below are 4 hours minimum, therefore this fuse will only protect the SPS or power bus from gross currents due to some fault on either side (power bus or SPS) and not to keep the SPS output current within spec, that is U1001's job</a:t>
            </a:r>
            <a:endParaRPr lang="en-US" dirty="0" smtClean="0">
              <a:solidFill>
                <a:schemeClr val="accent6">
                  <a:lumMod val="20000"/>
                  <a:lumOff val="80000"/>
                </a:schemeClr>
              </a:solidFill>
            </a:endParaRPr>
          </a:p>
          <a:p>
            <a:pPr algn="l"/>
            <a:r>
              <a:rPr lang="en-US" dirty="0" smtClean="0"/>
              <a:t> </a:t>
            </a:r>
            <a:endParaRPr lang="en-US" b="1" dirty="0" smtClean="0">
              <a:solidFill>
                <a:schemeClr val="accent6">
                  <a:lumMod val="20000"/>
                  <a:lumOff val="80000"/>
                </a:schemeClr>
              </a:solidFill>
            </a:endParaRPr>
          </a:p>
          <a:p>
            <a:pPr algn="l"/>
            <a:endParaRPr lang="en-US" b="1" dirty="0">
              <a:solidFill>
                <a:schemeClr val="accent1">
                  <a:lumMod val="40000"/>
                  <a:lumOff val="60000"/>
                </a:schemeClr>
              </a:solidFill>
            </a:endParaRPr>
          </a:p>
        </p:txBody>
      </p:sp>
      <p:pic>
        <p:nvPicPr>
          <p:cNvPr id="4" name="Picture 3" descr="2.JPG"/>
          <p:cNvPicPr>
            <a:picLocks noChangeAspect="1"/>
          </p:cNvPicPr>
          <p:nvPr/>
        </p:nvPicPr>
        <p:blipFill>
          <a:blip r:embed="rId2" cstate="print"/>
          <a:stretch>
            <a:fillRect/>
          </a:stretch>
        </p:blipFill>
        <p:spPr>
          <a:xfrm>
            <a:off x="533400" y="2590800"/>
            <a:ext cx="7772400" cy="4038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1026" name="Acrobat Document" r:id="rId3" imgW="16457143" imgH="12342857" progId="">
              <p:embed/>
            </p:oleObj>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SPS</a:t>
            </a:r>
            <a:endParaRPr lang="en-US" dirty="0"/>
          </a:p>
        </p:txBody>
      </p:sp>
      <p:sp>
        <p:nvSpPr>
          <p:cNvPr id="3" name="Content Placeholder 2"/>
          <p:cNvSpPr>
            <a:spLocks noGrp="1"/>
          </p:cNvSpPr>
          <p:nvPr>
            <p:ph idx="1"/>
          </p:nvPr>
        </p:nvSpPr>
        <p:spPr/>
        <p:txBody>
          <a:bodyPr/>
          <a:lstStyle/>
          <a:p>
            <a:r>
              <a:rPr lang="en-US" dirty="0" smtClean="0"/>
              <a:t>LTM4619 micro module</a:t>
            </a:r>
          </a:p>
          <a:p>
            <a:pPr lvl="1"/>
            <a:r>
              <a:rPr lang="en-US" dirty="0" smtClean="0"/>
              <a:t>Vin = 4.5V ~ 26.4V</a:t>
            </a:r>
          </a:p>
          <a:p>
            <a:pPr lvl="1"/>
            <a:r>
              <a:rPr lang="en-US" dirty="0" err="1" smtClean="0"/>
              <a:t>I</a:t>
            </a:r>
            <a:r>
              <a:rPr lang="en-US" dirty="0" err="1" smtClean="0"/>
              <a:t>out</a:t>
            </a:r>
            <a:r>
              <a:rPr lang="en-US" dirty="0" smtClean="0"/>
              <a:t> </a:t>
            </a:r>
            <a:r>
              <a:rPr lang="en-US" dirty="0" smtClean="0"/>
              <a:t>= 4A</a:t>
            </a:r>
          </a:p>
          <a:p>
            <a:r>
              <a:rPr lang="en-US" dirty="0" smtClean="0"/>
              <a:t>Output </a:t>
            </a:r>
          </a:p>
          <a:p>
            <a:pPr lvl="1"/>
            <a:r>
              <a:rPr lang="en-US" dirty="0" smtClean="0"/>
              <a:t>5V, 500mA </a:t>
            </a:r>
          </a:p>
          <a:p>
            <a:pPr lvl="1"/>
            <a:r>
              <a:rPr lang="en-US" dirty="0" smtClean="0"/>
              <a:t>3.3V, 2.2A </a:t>
            </a:r>
          </a:p>
          <a:p>
            <a:pPr marL="0" lvl="1" indent="393700"/>
            <a:r>
              <a:rPr lang="en-US" dirty="0" smtClean="0"/>
              <a:t>500kHz synchronized switching</a:t>
            </a:r>
          </a:p>
          <a:p>
            <a:pPr marL="0" lvl="1" indent="393700"/>
            <a:r>
              <a:rPr lang="en-US" dirty="0" smtClean="0"/>
              <a:t>80% efficiency</a:t>
            </a:r>
          </a:p>
          <a:p>
            <a:pPr marL="0" lvl="1" indent="393700"/>
            <a:r>
              <a:rPr lang="en-US" dirty="0" smtClean="0"/>
              <a:t>1.5% DC Voltage error</a:t>
            </a:r>
          </a:p>
          <a:p>
            <a:pPr lvl="1"/>
            <a:endParaRPr lang="en-US" dirty="0" smtClean="0"/>
          </a:p>
          <a:p>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LTM4619</a:t>
            </a:r>
            <a:endParaRPr lang="en-US" dirty="0"/>
          </a:p>
        </p:txBody>
      </p:sp>
      <p:pic>
        <p:nvPicPr>
          <p:cNvPr id="6" name="Content Placeholder 5" descr="クリップボード02.jpg"/>
          <p:cNvPicPr>
            <a:picLocks noGrp="1" noChangeAspect="1"/>
          </p:cNvPicPr>
          <p:nvPr>
            <p:ph idx="1"/>
          </p:nvPr>
        </p:nvPicPr>
        <p:blipFill>
          <a:blip r:embed="rId2" cstate="print"/>
          <a:srcRect l="23117" t="15909" r="21472" b="4545"/>
          <a:stretch>
            <a:fillRect/>
          </a:stretch>
        </p:blipFill>
        <p:spPr>
          <a:xfrm>
            <a:off x="2514600" y="2085974"/>
            <a:ext cx="5105400" cy="446722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Frequency Divider </a:t>
            </a:r>
            <a:r>
              <a:rPr lang="en-US" sz="2000" dirty="0" smtClean="0"/>
              <a:t>(24MHz to 500KHz)</a:t>
            </a:r>
            <a:endParaRPr lang="en-US" dirty="0"/>
          </a:p>
        </p:txBody>
      </p:sp>
      <p:pic>
        <p:nvPicPr>
          <p:cNvPr id="4" name="Content Placeholder 3" descr="クリップボード01.bmp"/>
          <p:cNvPicPr>
            <a:picLocks noGrp="1" noChangeAspect="1"/>
          </p:cNvPicPr>
          <p:nvPr>
            <p:ph idx="1"/>
          </p:nvPr>
        </p:nvPicPr>
        <p:blipFill>
          <a:blip r:embed="rId2" cstate="print"/>
          <a:srcRect l="18998" t="25000" r="24060" b="9211"/>
          <a:stretch>
            <a:fillRect/>
          </a:stretch>
        </p:blipFill>
        <p:spPr>
          <a:xfrm>
            <a:off x="2133600" y="2209800"/>
            <a:ext cx="5410200" cy="3810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a:t>
            </a:r>
            <a:endParaRPr lang="en-US" dirty="0"/>
          </a:p>
        </p:txBody>
      </p:sp>
      <p:sp>
        <p:nvSpPr>
          <p:cNvPr id="3" name="Content Placeholder 2"/>
          <p:cNvSpPr>
            <a:spLocks noGrp="1"/>
          </p:cNvSpPr>
          <p:nvPr>
            <p:ph idx="1"/>
          </p:nvPr>
        </p:nvSpPr>
        <p:spPr/>
        <p:txBody>
          <a:bodyPr/>
          <a:lstStyle/>
          <a:p>
            <a:r>
              <a:rPr lang="en-US" dirty="0" smtClean="0"/>
              <a:t>Over Current Protection at 1.6A</a:t>
            </a:r>
          </a:p>
          <a:p>
            <a:r>
              <a:rPr lang="en-US" dirty="0" smtClean="0"/>
              <a:t>Under Voltage Lockout = 9V</a:t>
            </a:r>
          </a:p>
          <a:p>
            <a:r>
              <a:rPr lang="en-US" dirty="0" smtClean="0"/>
              <a:t>Overvoltage Lockout at SPS-5V Bus = 5.45V</a:t>
            </a:r>
          </a:p>
          <a:p>
            <a:r>
              <a:rPr lang="en-US" dirty="0" smtClean="0"/>
              <a:t>Overvoltage Lockout at SPS-3.3V Bus = 3.6V</a:t>
            </a:r>
          </a:p>
          <a:p>
            <a:r>
              <a:rPr lang="en-US" dirty="0" smtClean="0"/>
              <a:t>Die temperature = +125</a:t>
            </a:r>
            <a:r>
              <a:rPr lang="en-US" dirty="0" smtClean="0">
                <a:latin typeface="Calibri"/>
                <a:cs typeface="Calibri"/>
              </a:rPr>
              <a:t>ᵒ</a:t>
            </a:r>
            <a:r>
              <a:rPr lang="en-US" dirty="0" smtClean="0"/>
              <a:t>C</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 Circuitry</a:t>
            </a:r>
            <a:endParaRPr lang="en-US" dirty="0"/>
          </a:p>
        </p:txBody>
      </p:sp>
      <p:pic>
        <p:nvPicPr>
          <p:cNvPr id="6" name="Content Placeholder 5" descr="protection.jpg"/>
          <p:cNvPicPr>
            <a:picLocks noGrp="1" noChangeAspect="1"/>
          </p:cNvPicPr>
          <p:nvPr>
            <p:ph idx="1"/>
          </p:nvPr>
        </p:nvPicPr>
        <p:blipFill>
          <a:blip r:embed="rId2" cstate="print"/>
          <a:srcRect l="10870" t="18072" r="37681" b="10843"/>
          <a:stretch>
            <a:fillRect/>
          </a:stretch>
        </p:blipFill>
        <p:spPr>
          <a:xfrm>
            <a:off x="2057400" y="2057400"/>
            <a:ext cx="5410200" cy="44958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33400"/>
            <a:ext cx="7854696" cy="6096000"/>
          </a:xfrm>
        </p:spPr>
        <p:txBody>
          <a:bodyPr>
            <a:normAutofit fontScale="70000" lnSpcReduction="20000"/>
          </a:bodyPr>
          <a:lstStyle/>
          <a:p>
            <a:pPr algn="l"/>
            <a:r>
              <a:rPr lang="en-US" b="1" dirty="0" smtClean="0">
                <a:solidFill>
                  <a:schemeClr val="accent1">
                    <a:lumMod val="40000"/>
                    <a:lumOff val="60000"/>
                  </a:schemeClr>
                </a:solidFill>
              </a:rPr>
              <a:t>TQM5200:</a:t>
            </a:r>
          </a:p>
          <a:p>
            <a:pPr algn="l"/>
            <a:endParaRPr lang="en-US" b="1" dirty="0" smtClean="0">
              <a:solidFill>
                <a:schemeClr val="accent1">
                  <a:lumMod val="40000"/>
                  <a:lumOff val="60000"/>
                </a:schemeClr>
              </a:solidFill>
            </a:endParaRPr>
          </a:p>
          <a:p>
            <a:pPr algn="l" fontAlgn="base">
              <a:buFont typeface="Arial" pitchFamily="34" charset="0"/>
              <a:buChar char="•"/>
            </a:pPr>
            <a:r>
              <a:rPr lang="en-US" dirty="0" err="1" smtClean="0"/>
              <a:t>Freescale</a:t>
            </a:r>
            <a:r>
              <a:rPr lang="en-US" dirty="0" smtClean="0"/>
              <a:t> PowerPC Processor MPC5200 up to 400MHz with MPC603e Processor Core</a:t>
            </a:r>
          </a:p>
          <a:p>
            <a:pPr algn="l" fontAlgn="base">
              <a:buFont typeface="Arial" pitchFamily="34" charset="0"/>
              <a:buChar char="•"/>
            </a:pPr>
            <a:r>
              <a:rPr lang="en-US" dirty="0" smtClean="0"/>
              <a:t>33MHz Oscillator for the CPU-Clock</a:t>
            </a:r>
          </a:p>
          <a:p>
            <a:pPr algn="l" fontAlgn="base">
              <a:buFont typeface="Arial" pitchFamily="34" charset="0"/>
              <a:buChar char="•"/>
            </a:pPr>
            <a:r>
              <a:rPr lang="en-US" dirty="0" smtClean="0"/>
              <a:t>Silicon Motion Graphic Controller SM501 with 8MB internal graphic memory</a:t>
            </a:r>
          </a:p>
          <a:p>
            <a:pPr algn="l" fontAlgn="base">
              <a:buFont typeface="Arial" pitchFamily="34" charset="0"/>
              <a:buChar char="•"/>
            </a:pPr>
            <a:r>
              <a:rPr lang="en-US" dirty="0" smtClean="0"/>
              <a:t>24MHz Oscillator for the Graphic Controller</a:t>
            </a:r>
          </a:p>
          <a:p>
            <a:pPr algn="l" fontAlgn="base">
              <a:buFont typeface="Arial" pitchFamily="34" charset="0"/>
              <a:buChar char="•"/>
            </a:pPr>
            <a:r>
              <a:rPr lang="en-US" dirty="0" smtClean="0"/>
              <a:t>SDRAM: 16MB up to 128MB1 / 256MB2; 32Bit data length</a:t>
            </a:r>
          </a:p>
          <a:p>
            <a:pPr algn="l" fontAlgn="base">
              <a:buFont typeface="Arial" pitchFamily="34" charset="0"/>
              <a:buChar char="•"/>
            </a:pPr>
            <a:r>
              <a:rPr lang="en-US" dirty="0" smtClean="0"/>
              <a:t>Flash: 4MB up to 32MB Flash3 Data length : 32Bit</a:t>
            </a:r>
          </a:p>
          <a:p>
            <a:pPr algn="l" fontAlgn="base">
              <a:buFont typeface="Arial" pitchFamily="34" charset="0"/>
              <a:buChar char="•"/>
            </a:pPr>
            <a:r>
              <a:rPr lang="en-US" dirty="0" smtClean="0"/>
              <a:t>SRAM: 512kByte or 1Mbyte, data length: 16-Bit. Possibility of buffering the battery by the Basis-Hardware</a:t>
            </a:r>
          </a:p>
          <a:p>
            <a:pPr algn="l" fontAlgn="base">
              <a:buFont typeface="Arial" pitchFamily="34" charset="0"/>
              <a:buChar char="•"/>
            </a:pPr>
            <a:r>
              <a:rPr lang="en-US" dirty="0" smtClean="0"/>
              <a:t>Serial EEPROM: 0kBit up to 64kBit, I2C-Bus</a:t>
            </a:r>
          </a:p>
          <a:p>
            <a:pPr algn="l" fontAlgn="base">
              <a:buFont typeface="Arial" pitchFamily="34" charset="0"/>
              <a:buChar char="•"/>
            </a:pPr>
            <a:r>
              <a:rPr lang="en-US" dirty="0" smtClean="0"/>
              <a:t>CPLD for Reset-Configuration and activation of SRAM and Graphic-Controller</a:t>
            </a:r>
          </a:p>
          <a:p>
            <a:pPr algn="l" fontAlgn="base">
              <a:buFont typeface="Arial" pitchFamily="34" charset="0"/>
              <a:buChar char="•"/>
            </a:pPr>
            <a:r>
              <a:rPr lang="en-US" dirty="0" smtClean="0"/>
              <a:t>Driver for two serial interfaces (</a:t>
            </a:r>
            <a:r>
              <a:rPr lang="en-US" dirty="0" err="1" smtClean="0"/>
              <a:t>RxD</a:t>
            </a:r>
            <a:r>
              <a:rPr lang="en-US" dirty="0" smtClean="0"/>
              <a:t>, </a:t>
            </a:r>
            <a:r>
              <a:rPr lang="en-US" dirty="0" err="1" smtClean="0"/>
              <a:t>TxD</a:t>
            </a:r>
            <a:r>
              <a:rPr lang="en-US" dirty="0" smtClean="0"/>
              <a:t>)</a:t>
            </a:r>
          </a:p>
          <a:p>
            <a:pPr algn="l" fontAlgn="base">
              <a:buFont typeface="Arial" pitchFamily="34" charset="0"/>
              <a:buChar char="•"/>
            </a:pPr>
            <a:r>
              <a:rPr lang="en-US" dirty="0" smtClean="0"/>
              <a:t>32-Bit Bus driver and 24-Bit Address Register for module components at the Local-Plus-Bus</a:t>
            </a:r>
          </a:p>
          <a:p>
            <a:pPr algn="l" fontAlgn="base">
              <a:buFont typeface="Arial" pitchFamily="34" charset="0"/>
              <a:buChar char="•"/>
            </a:pPr>
            <a:r>
              <a:rPr lang="en-US" dirty="0" smtClean="0"/>
              <a:t>COP/JTAG Interface</a:t>
            </a:r>
          </a:p>
          <a:p>
            <a:pPr algn="l" fontAlgn="base">
              <a:buFont typeface="Arial" pitchFamily="34" charset="0"/>
              <a:buChar char="•"/>
            </a:pPr>
            <a:r>
              <a:rPr lang="en-US" dirty="0" smtClean="0"/>
              <a:t>Single Power Supply 3.3V</a:t>
            </a:r>
          </a:p>
          <a:p>
            <a:pPr algn="l" fontAlgn="base">
              <a:buFont typeface="Arial" pitchFamily="34" charset="0"/>
              <a:buChar char="•"/>
            </a:pPr>
            <a:r>
              <a:rPr lang="en-US" dirty="0" smtClean="0"/>
              <a:t>Switch-Mode DC/DC Converter on the Module (3.3V on 1.5V)</a:t>
            </a:r>
          </a:p>
          <a:p>
            <a:pPr algn="l" fontAlgn="base">
              <a:buFont typeface="Arial" pitchFamily="34" charset="0"/>
              <a:buChar char="•"/>
            </a:pPr>
            <a:r>
              <a:rPr lang="en-US" dirty="0" smtClean="0"/>
              <a:t>Linear DC/DC Converter on the Module (3.3V on1.8V)</a:t>
            </a:r>
          </a:p>
          <a:p>
            <a:pPr algn="l" fontAlgn="base">
              <a:buFont typeface="Arial" pitchFamily="34" charset="0"/>
              <a:buChar char="•"/>
            </a:pPr>
            <a:r>
              <a:rPr lang="en-US" dirty="0" smtClean="0"/>
              <a:t>3.3V Supervisor/Power-Fail-Logic with SDRAM Battery Backup</a:t>
            </a:r>
          </a:p>
          <a:p>
            <a:pPr algn="l" fontAlgn="base">
              <a:buFont typeface="Arial" pitchFamily="34" charset="0"/>
              <a:buChar char="•"/>
            </a:pPr>
            <a:r>
              <a:rPr lang="en-US" dirty="0" smtClean="0"/>
              <a:t>240 Pin + 80Pin (320Pin) Board-to-Board connector system</a:t>
            </a:r>
          </a:p>
          <a:p>
            <a:pPr algn="l"/>
            <a:endParaRPr lang="en-US" b="1" dirty="0">
              <a:solidFill>
                <a:schemeClr val="accent1">
                  <a:lumMod val="40000"/>
                  <a:lumOff val="6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14400"/>
            <a:ext cx="7854696" cy="5943600"/>
          </a:xfrm>
        </p:spPr>
        <p:txBody>
          <a:bodyPr numCol="2">
            <a:normAutofit fontScale="47500" lnSpcReduction="20000"/>
          </a:bodyPr>
          <a:lstStyle/>
          <a:p>
            <a:pPr algn="l" fontAlgn="base"/>
            <a:r>
              <a:rPr lang="en-US" sz="3800" b="1" dirty="0" smtClean="0"/>
              <a:t>TQM5200 Connector</a:t>
            </a:r>
          </a:p>
          <a:p>
            <a:pPr algn="l" fontAlgn="base"/>
            <a:endParaRPr lang="en-US" b="1" dirty="0" smtClean="0"/>
          </a:p>
          <a:p>
            <a:pPr algn="l" fontAlgn="base"/>
            <a:r>
              <a:rPr lang="en-US" dirty="0" smtClean="0"/>
              <a:t>Two 40 pin connector :</a:t>
            </a:r>
          </a:p>
          <a:p>
            <a:pPr lvl="1" algn="l" fontAlgn="base"/>
            <a:r>
              <a:rPr lang="en-US" dirty="0" smtClean="0"/>
              <a:t>Part Number: 179030-1</a:t>
            </a:r>
          </a:p>
          <a:p>
            <a:pPr lvl="1" algn="l" fontAlgn="base"/>
            <a:r>
              <a:rPr lang="en-US" dirty="0" smtClean="0"/>
              <a:t>Connector Style = Plug</a:t>
            </a:r>
          </a:p>
          <a:p>
            <a:pPr lvl="1" algn="l" fontAlgn="base"/>
            <a:r>
              <a:rPr lang="en-US" dirty="0" smtClean="0"/>
              <a:t>40 Positions</a:t>
            </a:r>
          </a:p>
          <a:p>
            <a:pPr lvl="1" algn="l" fontAlgn="base"/>
            <a:r>
              <a:rPr lang="en-US" dirty="0" smtClean="0"/>
              <a:t>PCB Mount Angle = Vertical</a:t>
            </a:r>
          </a:p>
          <a:p>
            <a:pPr lvl="1" algn="l" fontAlgn="base"/>
            <a:r>
              <a:rPr lang="en-US" dirty="0" smtClean="0"/>
              <a:t>Board-to-Board Stack Height = 7.00 mm, 11.00 mm, 15.00 mm, 19.00 mm</a:t>
            </a:r>
          </a:p>
          <a:p>
            <a:pPr algn="l" fontAlgn="base"/>
            <a:r>
              <a:rPr lang="en-US" dirty="0" smtClean="0"/>
              <a:t>Two 120 pin connector :</a:t>
            </a:r>
          </a:p>
          <a:p>
            <a:pPr lvl="1" algn="l" fontAlgn="base"/>
            <a:r>
              <a:rPr lang="en-US" dirty="0" smtClean="0"/>
              <a:t>Part Number: 179030-5</a:t>
            </a:r>
          </a:p>
          <a:p>
            <a:pPr lvl="1" algn="l" fontAlgn="base"/>
            <a:r>
              <a:rPr lang="en-US" dirty="0" smtClean="0"/>
              <a:t>Connector Style = Plug</a:t>
            </a:r>
          </a:p>
          <a:p>
            <a:pPr lvl="1" algn="l" fontAlgn="base"/>
            <a:r>
              <a:rPr lang="en-US" dirty="0" smtClean="0"/>
              <a:t>120 Positions</a:t>
            </a:r>
          </a:p>
          <a:p>
            <a:pPr lvl="1" algn="l" fontAlgn="base"/>
            <a:r>
              <a:rPr lang="en-US" dirty="0" smtClean="0"/>
              <a:t>PCB Mount Angle = Vertical</a:t>
            </a:r>
          </a:p>
          <a:p>
            <a:pPr lvl="1" algn="l" fontAlgn="base"/>
            <a:r>
              <a:rPr lang="en-US" dirty="0" smtClean="0"/>
              <a:t>Board-to-Board Stack Height = 7.00 mm, 11.00 mm, 15.00 mm, 19.00 mm</a:t>
            </a:r>
          </a:p>
          <a:p>
            <a:pPr lvl="1" algn="l" fontAlgn="base"/>
            <a:endParaRPr lang="en-US" dirty="0" smtClean="0"/>
          </a:p>
          <a:p>
            <a:pPr algn="l" fontAlgn="base"/>
            <a:r>
              <a:rPr lang="en-US" sz="3800" b="1" dirty="0" smtClean="0"/>
              <a:t>System Component:</a:t>
            </a:r>
          </a:p>
          <a:p>
            <a:pPr algn="l" fontAlgn="base"/>
            <a:endParaRPr lang="en-US" b="1" dirty="0" smtClean="0"/>
          </a:p>
          <a:p>
            <a:pPr algn="l" fontAlgn="base"/>
            <a:r>
              <a:rPr lang="en-US" b="1" dirty="0" smtClean="0"/>
              <a:t>CPU Main</a:t>
            </a:r>
            <a:endParaRPr lang="en-US" dirty="0" smtClean="0"/>
          </a:p>
          <a:p>
            <a:pPr algn="l" fontAlgn="base"/>
            <a:r>
              <a:rPr lang="en-US" dirty="0" smtClean="0"/>
              <a:t>MPC603e series G2_LE core</a:t>
            </a:r>
          </a:p>
          <a:p>
            <a:pPr algn="l" fontAlgn="base"/>
            <a:r>
              <a:rPr lang="en-US" dirty="0" smtClean="0"/>
              <a:t>Superscalar architecture</a:t>
            </a:r>
          </a:p>
          <a:p>
            <a:pPr algn="l" fontAlgn="base"/>
            <a:r>
              <a:rPr lang="en-US" dirty="0" smtClean="0"/>
              <a:t>760Mips at 400MHz (-40 to +85°C)</a:t>
            </a:r>
          </a:p>
          <a:p>
            <a:pPr algn="l" fontAlgn="base"/>
            <a:r>
              <a:rPr lang="en-US" dirty="0" smtClean="0"/>
              <a:t>450Mips at 264MHz (-40 to +105°C)</a:t>
            </a:r>
          </a:p>
          <a:p>
            <a:pPr algn="l" fontAlgn="base"/>
            <a:r>
              <a:rPr lang="en-US" dirty="0" smtClean="0"/>
              <a:t>16k Instruction cache, 16k Data cache</a:t>
            </a:r>
          </a:p>
          <a:p>
            <a:pPr algn="l" fontAlgn="base"/>
            <a:r>
              <a:rPr lang="en-US" dirty="0" smtClean="0"/>
              <a:t>Double precision FPU</a:t>
            </a:r>
          </a:p>
          <a:p>
            <a:pPr algn="l" fontAlgn="base"/>
            <a:r>
              <a:rPr lang="en-US" dirty="0" smtClean="0"/>
              <a:t>Instruction and Data MMU</a:t>
            </a:r>
          </a:p>
          <a:p>
            <a:pPr algn="l" fontAlgn="base"/>
            <a:r>
              <a:rPr lang="en-US" dirty="0" smtClean="0"/>
              <a:t>Standard &amp; Critical interrupt capability</a:t>
            </a:r>
          </a:p>
          <a:p>
            <a:pPr algn="l" fontAlgn="base"/>
            <a:endParaRPr lang="en-US" dirty="0" smtClean="0"/>
          </a:p>
          <a:p>
            <a:pPr algn="l" fontAlgn="base"/>
            <a:r>
              <a:rPr lang="en-US" b="1" dirty="0" smtClean="0"/>
              <a:t>SDRAM / DDR Memory Interface</a:t>
            </a:r>
            <a:endParaRPr lang="en-US" dirty="0" smtClean="0"/>
          </a:p>
          <a:p>
            <a:pPr algn="l" fontAlgn="base"/>
            <a:r>
              <a:rPr lang="en-US" dirty="0" smtClean="0"/>
              <a:t>up to 133MHz operation</a:t>
            </a:r>
          </a:p>
          <a:p>
            <a:pPr algn="l" fontAlgn="base"/>
            <a:r>
              <a:rPr lang="en-US" dirty="0" smtClean="0"/>
              <a:t>SDRAM and DDR SDRAM support</a:t>
            </a:r>
          </a:p>
          <a:p>
            <a:pPr algn="l" fontAlgn="base"/>
            <a:r>
              <a:rPr lang="en-US" dirty="0" smtClean="0"/>
              <a:t>256-MByte addressing range per CS, Two CS available</a:t>
            </a:r>
          </a:p>
          <a:p>
            <a:pPr algn="l" fontAlgn="base"/>
            <a:r>
              <a:rPr lang="en-US" dirty="0" smtClean="0"/>
              <a:t>32-bit data bus</a:t>
            </a:r>
          </a:p>
          <a:p>
            <a:pPr algn="l" fontAlgn="base"/>
            <a:r>
              <a:rPr lang="en-US" dirty="0" smtClean="0"/>
              <a:t>Built-in initialization and refresh</a:t>
            </a:r>
          </a:p>
          <a:p>
            <a:pPr algn="l" fontAlgn="base"/>
            <a:endParaRPr lang="en-US" dirty="0" smtClean="0"/>
          </a:p>
          <a:p>
            <a:pPr algn="l" fontAlgn="base"/>
            <a:r>
              <a:rPr lang="en-US" b="1" dirty="0" smtClean="0"/>
              <a:t>External Bus Interface</a:t>
            </a:r>
            <a:endParaRPr lang="en-US" dirty="0" smtClean="0"/>
          </a:p>
          <a:p>
            <a:pPr algn="l" fontAlgn="base"/>
            <a:r>
              <a:rPr lang="en-US" dirty="0" smtClean="0"/>
              <a:t>Supports interfacing to ROM/Flash/SRAM memories or other memory mapped devices</a:t>
            </a:r>
          </a:p>
          <a:p>
            <a:pPr algn="l" fontAlgn="base"/>
            <a:r>
              <a:rPr lang="en-US" dirty="0" smtClean="0"/>
              <a:t>8 programmable Chip Selects</a:t>
            </a:r>
          </a:p>
          <a:p>
            <a:pPr algn="l" fontAlgn="base"/>
            <a:r>
              <a:rPr lang="en-US" dirty="0" smtClean="0"/>
              <a:t>Non multiplexed data access using 8/16/32 bit data bus with up to 26 bit address</a:t>
            </a:r>
          </a:p>
          <a:p>
            <a:pPr algn="l" fontAlgn="base"/>
            <a:r>
              <a:rPr lang="en-US" dirty="0" smtClean="0"/>
              <a:t>Short or Long Burst capable</a:t>
            </a:r>
          </a:p>
          <a:p>
            <a:pPr algn="l" fontAlgn="base"/>
            <a:r>
              <a:rPr lang="en-US" dirty="0" smtClean="0"/>
              <a:t>Multiplexed data access using 8/16/32 bit data bus with up to 25 bit address</a:t>
            </a:r>
          </a:p>
          <a:p>
            <a:pPr algn="l" fontAlgn="base"/>
            <a:endParaRPr lang="en-US" dirty="0" smtClean="0"/>
          </a:p>
          <a:p>
            <a:pPr algn="l" fontAlgn="base"/>
            <a:r>
              <a:rPr lang="en-US" b="1" dirty="0" smtClean="0"/>
              <a:t>Peripheral Component Interconnect (PCI) Controller</a:t>
            </a:r>
            <a:endParaRPr lang="en-US" dirty="0" smtClean="0"/>
          </a:p>
          <a:p>
            <a:pPr algn="l" fontAlgn="base"/>
            <a:r>
              <a:rPr lang="en-US" dirty="0" smtClean="0"/>
              <a:t>Version 2.2 PCI compatibility</a:t>
            </a:r>
          </a:p>
          <a:p>
            <a:pPr algn="l" fontAlgn="base"/>
            <a:r>
              <a:rPr lang="en-US" dirty="0" smtClean="0"/>
              <a:t>PCI initiator and target operation</a:t>
            </a:r>
          </a:p>
          <a:p>
            <a:pPr algn="l" fontAlgn="base"/>
            <a:r>
              <a:rPr lang="en-US" dirty="0" smtClean="0"/>
              <a:t>32-bit PCI Address/Data bus</a:t>
            </a:r>
          </a:p>
          <a:p>
            <a:pPr algn="l" fontAlgn="base"/>
            <a:r>
              <a:rPr lang="en-US" dirty="0" smtClean="0"/>
              <a:t>33 and 66 MHz operation</a:t>
            </a:r>
          </a:p>
          <a:p>
            <a:pPr algn="l" fontAlgn="base"/>
            <a:r>
              <a:rPr lang="en-US" dirty="0" smtClean="0"/>
              <a:t>PCI arbitration function</a:t>
            </a:r>
          </a:p>
          <a:p>
            <a:pPr algn="l" fontAlgn="base"/>
            <a:endParaRPr lang="en-US" dirty="0" smtClean="0"/>
          </a:p>
          <a:p>
            <a:pPr algn="l" fontAlgn="base"/>
            <a:endParaRPr lang="en-US" dirty="0" smtClean="0"/>
          </a:p>
          <a:p>
            <a:pPr algn="l" fontAlgn="base"/>
            <a:endParaRPr lang="en-US" dirty="0" smtClean="0"/>
          </a:p>
          <a:p>
            <a:pPr algn="l" fontAlgn="base"/>
            <a:endParaRPr lang="en-US" dirty="0" smtClean="0"/>
          </a:p>
          <a:p>
            <a:pPr algn="l" fontAlgn="base"/>
            <a:endParaRPr lang="en-US" dirty="0" smtClean="0"/>
          </a:p>
          <a:p>
            <a:pPr algn="l" fontAlgn="base"/>
            <a:endParaRPr lang="en-US" dirty="0" smtClean="0"/>
          </a:p>
          <a:p>
            <a:pPr algn="l" fontAlgn="base"/>
            <a:endParaRPr lang="en-US" b="1" dirty="0" smtClean="0"/>
          </a:p>
          <a:p>
            <a:pPr lvl="1" algn="l" fontAlgn="base"/>
            <a:endParaRPr lang="en-US" dirty="0" smtClean="0"/>
          </a:p>
          <a:p>
            <a:pPr lvl="1" algn="l" fontAlgn="base"/>
            <a:endParaRPr lang="en-US" dirty="0" smtClean="0"/>
          </a:p>
          <a:p>
            <a:pPr algn="l"/>
            <a:endParaRPr lang="en-US" b="1" dirty="0" smtClean="0">
              <a:solidFill>
                <a:schemeClr val="accent1">
                  <a:lumMod val="40000"/>
                  <a:lumOff val="60000"/>
                </a:schemeClr>
              </a:solidFill>
            </a:endParaRPr>
          </a:p>
          <a:p>
            <a:pPr algn="l"/>
            <a:endParaRPr lang="en-US" b="1" dirty="0">
              <a:solidFill>
                <a:schemeClr val="accent1">
                  <a:lumMod val="40000"/>
                  <a:lumOff val="60000"/>
                </a:schemeClr>
              </a:solidFill>
            </a:endParaRPr>
          </a:p>
        </p:txBody>
      </p:sp>
      <p:sp>
        <p:nvSpPr>
          <p:cNvPr id="4" name="Rectangle 3"/>
          <p:cNvSpPr/>
          <p:nvPr/>
        </p:nvSpPr>
        <p:spPr>
          <a:xfrm>
            <a:off x="609600" y="457200"/>
            <a:ext cx="4800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TQM5200 (Cont…):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14400"/>
            <a:ext cx="7854696" cy="5943600"/>
          </a:xfrm>
        </p:spPr>
        <p:txBody>
          <a:bodyPr numCol="2">
            <a:normAutofit fontScale="62500" lnSpcReduction="20000"/>
          </a:bodyPr>
          <a:lstStyle/>
          <a:p>
            <a:pPr algn="l" fontAlgn="base"/>
            <a:r>
              <a:rPr lang="en-US" b="1" dirty="0" smtClean="0"/>
              <a:t>ATA Controller</a:t>
            </a:r>
            <a:endParaRPr lang="en-US" dirty="0" smtClean="0"/>
          </a:p>
          <a:p>
            <a:pPr algn="l" fontAlgn="base"/>
            <a:r>
              <a:rPr lang="en-US" dirty="0" smtClean="0"/>
              <a:t>Version 4 ATA compatible external interface</a:t>
            </a:r>
          </a:p>
          <a:p>
            <a:pPr algn="l" fontAlgn="base"/>
            <a:endParaRPr lang="en-US" b="1" dirty="0" smtClean="0"/>
          </a:p>
          <a:p>
            <a:pPr algn="l" fontAlgn="base"/>
            <a:r>
              <a:rPr lang="en-US" b="1" dirty="0" smtClean="0"/>
              <a:t>6 Programmable Serial Controllers (PSC)</a:t>
            </a:r>
            <a:endParaRPr lang="en-US" dirty="0" smtClean="0"/>
          </a:p>
          <a:p>
            <a:pPr algn="l" fontAlgn="base"/>
            <a:r>
              <a:rPr lang="en-US" dirty="0" smtClean="0"/>
              <a:t>UART or RS232 interface</a:t>
            </a:r>
          </a:p>
          <a:p>
            <a:pPr algn="l" fontAlgn="base"/>
            <a:r>
              <a:rPr lang="en-US" dirty="0" smtClean="0"/>
              <a:t>CODEC interface for Soft Modem, Master/Slave CODEC Mode, I2S and AC97</a:t>
            </a:r>
          </a:p>
          <a:p>
            <a:pPr algn="l" fontAlgn="base"/>
            <a:r>
              <a:rPr lang="en-US" dirty="0" smtClean="0"/>
              <a:t>Full duplex SPI mode</a:t>
            </a:r>
          </a:p>
          <a:p>
            <a:pPr algn="l" fontAlgn="base"/>
            <a:r>
              <a:rPr lang="en-US" dirty="0" smtClean="0"/>
              <a:t>IrDA mode from 2400 bps to 4 Mbps</a:t>
            </a:r>
          </a:p>
          <a:p>
            <a:pPr algn="l" fontAlgn="base"/>
            <a:endParaRPr lang="en-US" dirty="0" smtClean="0"/>
          </a:p>
          <a:p>
            <a:pPr algn="l" fontAlgn="base"/>
            <a:r>
              <a:rPr lang="en-US" b="1" dirty="0" smtClean="0"/>
              <a:t>Fast Ethernet Controller (FEC)</a:t>
            </a:r>
            <a:endParaRPr lang="en-US" dirty="0" smtClean="0"/>
          </a:p>
          <a:p>
            <a:pPr algn="l" fontAlgn="base"/>
            <a:r>
              <a:rPr lang="en-US" dirty="0" smtClean="0"/>
              <a:t>Supports 100Mbps IEEE 802.3 MII, 10Mbps IEEE 802.3 MII, 10Mbps 7-wire interface</a:t>
            </a:r>
          </a:p>
          <a:p>
            <a:pPr algn="l" fontAlgn="base"/>
            <a:endParaRPr lang="en-US" dirty="0" smtClean="0"/>
          </a:p>
          <a:p>
            <a:pPr algn="l" fontAlgn="base"/>
            <a:r>
              <a:rPr lang="en-US" b="1" dirty="0" smtClean="0"/>
              <a:t>Universal Serial Bus Controller (USB)</a:t>
            </a:r>
            <a:endParaRPr lang="en-US" dirty="0" smtClean="0"/>
          </a:p>
          <a:p>
            <a:pPr algn="l" fontAlgn="base"/>
            <a:r>
              <a:rPr lang="en-US" dirty="0" smtClean="0"/>
              <a:t>Version 1.1 Host only</a:t>
            </a:r>
          </a:p>
          <a:p>
            <a:pPr algn="l" fontAlgn="base"/>
            <a:r>
              <a:rPr lang="en-US" dirty="0" smtClean="0"/>
              <a:t>Support for two independent USB slave ports</a:t>
            </a:r>
          </a:p>
          <a:p>
            <a:pPr algn="l" fontAlgn="base"/>
            <a:endParaRPr lang="en-US" dirty="0" smtClean="0"/>
          </a:p>
          <a:p>
            <a:pPr algn="l" fontAlgn="base"/>
            <a:r>
              <a:rPr lang="en-US" b="1" dirty="0" smtClean="0"/>
              <a:t>Two Inter-Integrated Circuit Interfaces (I2C)</a:t>
            </a:r>
            <a:endParaRPr lang="en-US" dirty="0" smtClean="0"/>
          </a:p>
          <a:p>
            <a:pPr algn="l" fontAlgn="base"/>
            <a:r>
              <a:rPr lang="en-US" dirty="0" smtClean="0"/>
              <a:t>Serial Peripheral Interface (SPI)</a:t>
            </a:r>
          </a:p>
          <a:p>
            <a:pPr algn="l" fontAlgn="base"/>
            <a:endParaRPr lang="en-US" dirty="0" smtClean="0"/>
          </a:p>
          <a:p>
            <a:pPr algn="l" fontAlgn="base"/>
            <a:r>
              <a:rPr lang="en-US" b="1" dirty="0" smtClean="0"/>
              <a:t>Dual CAN 2.0 A/B Controller (MSCAN)</a:t>
            </a:r>
            <a:endParaRPr lang="en-US" dirty="0" smtClean="0"/>
          </a:p>
          <a:p>
            <a:pPr algn="l" fontAlgn="base"/>
            <a:r>
              <a:rPr lang="en-US" dirty="0" smtClean="0"/>
              <a:t>Motorola Scalable Controller Area Network (MSCAN) architecture</a:t>
            </a:r>
          </a:p>
          <a:p>
            <a:pPr algn="l" fontAlgn="base"/>
            <a:r>
              <a:rPr lang="en-US" dirty="0" smtClean="0"/>
              <a:t>Implementation of version 2.0A/B CAN protocol Standard and extended data frames</a:t>
            </a:r>
          </a:p>
          <a:p>
            <a:pPr algn="l" fontAlgn="base"/>
            <a:endParaRPr lang="en-US" dirty="0" smtClean="0"/>
          </a:p>
          <a:p>
            <a:pPr algn="l" fontAlgn="base"/>
            <a:endParaRPr lang="en-US" dirty="0" smtClean="0"/>
          </a:p>
          <a:p>
            <a:pPr algn="l" fontAlgn="base"/>
            <a:endParaRPr lang="en-US" dirty="0" smtClean="0"/>
          </a:p>
          <a:p>
            <a:pPr algn="l" fontAlgn="base"/>
            <a:endParaRPr lang="en-US" dirty="0" smtClean="0"/>
          </a:p>
          <a:p>
            <a:pPr algn="l" fontAlgn="base"/>
            <a:endParaRPr lang="en-US" dirty="0" smtClean="0"/>
          </a:p>
          <a:p>
            <a:pPr algn="l" fontAlgn="base"/>
            <a:endParaRPr lang="en-US" dirty="0" smtClean="0"/>
          </a:p>
          <a:p>
            <a:pPr algn="l" fontAlgn="base"/>
            <a:endParaRPr lang="en-US" b="1" dirty="0" smtClean="0"/>
          </a:p>
          <a:p>
            <a:pPr lvl="1" algn="l" fontAlgn="base"/>
            <a:endParaRPr lang="en-US" dirty="0" smtClean="0"/>
          </a:p>
          <a:p>
            <a:pPr lvl="1" algn="l" fontAlgn="base"/>
            <a:endParaRPr lang="en-US" dirty="0" smtClean="0"/>
          </a:p>
          <a:p>
            <a:pPr algn="l"/>
            <a:endParaRPr lang="en-US" b="1" dirty="0" smtClean="0">
              <a:solidFill>
                <a:schemeClr val="accent1">
                  <a:lumMod val="40000"/>
                  <a:lumOff val="60000"/>
                </a:schemeClr>
              </a:solidFill>
            </a:endParaRPr>
          </a:p>
          <a:p>
            <a:pPr algn="l"/>
            <a:endParaRPr lang="en-US" b="1" dirty="0">
              <a:solidFill>
                <a:schemeClr val="accent1">
                  <a:lumMod val="40000"/>
                  <a:lumOff val="60000"/>
                </a:schemeClr>
              </a:solidFill>
            </a:endParaRPr>
          </a:p>
        </p:txBody>
      </p:sp>
      <p:sp>
        <p:nvSpPr>
          <p:cNvPr id="4" name="Rectangle 3"/>
          <p:cNvSpPr/>
          <p:nvPr/>
        </p:nvSpPr>
        <p:spPr>
          <a:xfrm>
            <a:off x="609600" y="457200"/>
            <a:ext cx="4800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TQM5200 (Cont…):</a:t>
            </a:r>
          </a:p>
        </p:txBody>
      </p:sp>
      <p:pic>
        <p:nvPicPr>
          <p:cNvPr id="5" name="Picture 4" descr="2.JPG"/>
          <p:cNvPicPr>
            <a:picLocks noChangeAspect="1"/>
          </p:cNvPicPr>
          <p:nvPr/>
        </p:nvPicPr>
        <p:blipFill>
          <a:blip r:embed="rId2" cstate="print"/>
          <a:stretch>
            <a:fillRect/>
          </a:stretch>
        </p:blipFill>
        <p:spPr>
          <a:xfrm>
            <a:off x="4343400" y="1905000"/>
            <a:ext cx="4600575" cy="4953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33400"/>
            <a:ext cx="7854696" cy="4447736"/>
          </a:xfrm>
        </p:spPr>
        <p:txBody>
          <a:bodyPr/>
          <a:lstStyle/>
          <a:p>
            <a:pPr algn="l"/>
            <a:r>
              <a:rPr lang="en-US" b="1" dirty="0" smtClean="0">
                <a:solidFill>
                  <a:schemeClr val="accent1">
                    <a:lumMod val="40000"/>
                    <a:lumOff val="60000"/>
                  </a:schemeClr>
                </a:solidFill>
              </a:rPr>
              <a:t>Testing:</a:t>
            </a:r>
            <a:endParaRPr lang="en-US" b="1" dirty="0">
              <a:solidFill>
                <a:schemeClr val="accent1">
                  <a:lumMod val="40000"/>
                  <a:lumOff val="60000"/>
                </a:schemeClr>
              </a:solidFill>
            </a:endParaRPr>
          </a:p>
        </p:txBody>
      </p:sp>
      <p:graphicFrame>
        <p:nvGraphicFramePr>
          <p:cNvPr id="4" name="Table 3"/>
          <p:cNvGraphicFramePr>
            <a:graphicFrameLocks noGrp="1"/>
          </p:cNvGraphicFramePr>
          <p:nvPr/>
        </p:nvGraphicFramePr>
        <p:xfrm>
          <a:off x="533400" y="1981200"/>
          <a:ext cx="8458201" cy="3825810"/>
        </p:xfrm>
        <a:graphic>
          <a:graphicData uri="http://schemas.openxmlformats.org/drawingml/2006/table">
            <a:tbl>
              <a:tblPr>
                <a:tableStyleId>{125E5076-3810-47DD-B79F-674D7AD40C01}</a:tableStyleId>
              </a:tblPr>
              <a:tblGrid>
                <a:gridCol w="2495617"/>
                <a:gridCol w="3392246"/>
                <a:gridCol w="2570338"/>
              </a:tblGrid>
              <a:tr h="242378">
                <a:tc>
                  <a:txBody>
                    <a:bodyPr/>
                    <a:lstStyle/>
                    <a:p>
                      <a:pPr algn="l" fontAlgn="b"/>
                      <a:r>
                        <a:rPr lang="en-US" sz="1800" u="none" strike="noStrike" dirty="0"/>
                        <a:t>Test Title</a:t>
                      </a:r>
                      <a:endParaRPr lang="en-US" sz="1800" b="1" i="0" u="none" strike="noStrike" dirty="0">
                        <a:solidFill>
                          <a:schemeClr val="tx1"/>
                        </a:solidFill>
                        <a:latin typeface="Calibri"/>
                      </a:endParaRPr>
                    </a:p>
                  </a:txBody>
                  <a:tcPr marL="5099" marR="5099" marT="5099" marB="0" anchor="b"/>
                </a:tc>
                <a:tc>
                  <a:txBody>
                    <a:bodyPr/>
                    <a:lstStyle/>
                    <a:p>
                      <a:pPr algn="l" fontAlgn="b"/>
                      <a:r>
                        <a:rPr lang="en-US" sz="1800" u="none" strike="noStrike" dirty="0"/>
                        <a:t>Condition</a:t>
                      </a:r>
                      <a:endParaRPr lang="en-US" sz="1800" b="1" i="0" u="none" strike="noStrike" dirty="0">
                        <a:solidFill>
                          <a:schemeClr val="tx1"/>
                        </a:solidFill>
                        <a:latin typeface="Calibri"/>
                      </a:endParaRPr>
                    </a:p>
                  </a:txBody>
                  <a:tcPr marL="5099" marR="5099" marT="5099" marB="0" anchor="b"/>
                </a:tc>
                <a:tc>
                  <a:txBody>
                    <a:bodyPr/>
                    <a:lstStyle/>
                    <a:p>
                      <a:pPr algn="l" fontAlgn="b"/>
                      <a:r>
                        <a:rPr lang="en-US" sz="1800" u="none" strike="noStrike" dirty="0"/>
                        <a:t>Expected Results</a:t>
                      </a:r>
                      <a:endParaRPr lang="en-US" sz="1800" b="1" i="0" u="none" strike="noStrike" dirty="0">
                        <a:solidFill>
                          <a:schemeClr val="tx1"/>
                        </a:solidFill>
                        <a:latin typeface="Calibri"/>
                      </a:endParaRPr>
                    </a:p>
                  </a:txBody>
                  <a:tcPr marL="5099" marR="5099" marT="5099" marB="0" anchor="b"/>
                </a:tc>
              </a:tr>
              <a:tr h="242378">
                <a:tc>
                  <a:txBody>
                    <a:bodyPr/>
                    <a:lstStyle/>
                    <a:p>
                      <a:pPr algn="l" fontAlgn="b"/>
                      <a:r>
                        <a:rPr lang="en-US" sz="1400" u="none" strike="noStrike" dirty="0"/>
                        <a:t>Under voltage on the Input</a:t>
                      </a:r>
                      <a:endParaRPr lang="en-US" sz="1400" b="0" i="0" u="none" strike="noStrike" dirty="0">
                        <a:solidFill>
                          <a:schemeClr val="tx1"/>
                        </a:solidFill>
                        <a:latin typeface="Calibri"/>
                      </a:endParaRPr>
                    </a:p>
                  </a:txBody>
                  <a:tcPr marL="5099" marR="5099" marT="5099" marB="0" anchor="b"/>
                </a:tc>
                <a:tc>
                  <a:txBody>
                    <a:bodyPr/>
                    <a:lstStyle/>
                    <a:p>
                      <a:pPr algn="l" fontAlgn="b"/>
                      <a:r>
                        <a:rPr lang="en-US" sz="1400" u="none" strike="noStrike" dirty="0"/>
                        <a:t>Assert VS node smaller than 9V</a:t>
                      </a:r>
                      <a:endParaRPr lang="en-US" sz="1400" b="0" i="0" u="none" strike="noStrike" dirty="0">
                        <a:solidFill>
                          <a:schemeClr val="tx1"/>
                        </a:solidFill>
                        <a:latin typeface="Calibri"/>
                      </a:endParaRPr>
                    </a:p>
                  </a:txBody>
                  <a:tcPr marL="5099" marR="5099" marT="5099" marB="0" anchor="b"/>
                </a:tc>
                <a:tc>
                  <a:txBody>
                    <a:bodyPr/>
                    <a:lstStyle/>
                    <a:p>
                      <a:pPr algn="l" fontAlgn="b"/>
                      <a:r>
                        <a:rPr lang="en-US" sz="1400" u="none" strike="noStrike" dirty="0"/>
                        <a:t>Q1000 </a:t>
                      </a:r>
                      <a:r>
                        <a:rPr lang="en-US" sz="1400" u="none" strike="noStrike" dirty="0" smtClean="0"/>
                        <a:t>MOSFET will </a:t>
                      </a:r>
                      <a:r>
                        <a:rPr lang="en-US" sz="1400" u="none" strike="noStrike" dirty="0"/>
                        <a:t>be turned off in 4us.</a:t>
                      </a:r>
                      <a:endParaRPr lang="en-US" sz="1400" b="0" i="0" u="none" strike="noStrike" dirty="0">
                        <a:solidFill>
                          <a:schemeClr val="tx1"/>
                        </a:solidFill>
                        <a:latin typeface="Calibri"/>
                      </a:endParaRPr>
                    </a:p>
                  </a:txBody>
                  <a:tcPr marL="5099" marR="5099" marT="5099" marB="0" anchor="b"/>
                </a:tc>
              </a:tr>
              <a:tr h="242378">
                <a:tc>
                  <a:txBody>
                    <a:bodyPr/>
                    <a:lstStyle/>
                    <a:p>
                      <a:pPr algn="l" fontAlgn="b"/>
                      <a:r>
                        <a:rPr lang="en-US" sz="1400" u="none" strike="noStrike" dirty="0"/>
                        <a:t>Over Current on the Input </a:t>
                      </a:r>
                      <a:endParaRPr lang="en-US" sz="1400" b="0" i="0" u="none" strike="noStrike" dirty="0">
                        <a:solidFill>
                          <a:schemeClr val="tx1"/>
                        </a:solidFill>
                        <a:latin typeface="Calibri"/>
                      </a:endParaRPr>
                    </a:p>
                  </a:txBody>
                  <a:tcPr marL="5099" marR="5099" marT="5099" marB="0" anchor="b"/>
                </a:tc>
                <a:tc>
                  <a:txBody>
                    <a:bodyPr/>
                    <a:lstStyle/>
                    <a:p>
                      <a:pPr algn="l" fontAlgn="b"/>
                      <a:r>
                        <a:rPr lang="en-US" sz="1400" u="none" strike="noStrike"/>
                        <a:t>I &gt; 1.62A (Assert current on VS node)</a:t>
                      </a:r>
                      <a:endParaRPr lang="en-US" sz="1400" b="0" i="0" u="none" strike="noStrike">
                        <a:solidFill>
                          <a:schemeClr val="tx1"/>
                        </a:solidFill>
                        <a:latin typeface="Calibri"/>
                      </a:endParaRPr>
                    </a:p>
                  </a:txBody>
                  <a:tcPr marL="5099" marR="5099" marT="5099" marB="0" anchor="b"/>
                </a:tc>
                <a:tc>
                  <a:txBody>
                    <a:bodyPr/>
                    <a:lstStyle/>
                    <a:p>
                      <a:pPr algn="l" fontAlgn="b"/>
                      <a:r>
                        <a:rPr lang="en-US" sz="1400" u="none" strike="noStrike" dirty="0"/>
                        <a:t>Q1000 will be turned off in 4us.</a:t>
                      </a:r>
                      <a:endParaRPr lang="en-US" sz="1400" b="0" i="0" u="none" strike="noStrike" dirty="0">
                        <a:solidFill>
                          <a:schemeClr val="tx1"/>
                        </a:solidFill>
                        <a:latin typeface="Calibri"/>
                      </a:endParaRPr>
                    </a:p>
                  </a:txBody>
                  <a:tcPr marL="5099" marR="5099" marT="5099" marB="0" anchor="b"/>
                </a:tc>
              </a:tr>
              <a:tr h="1066471">
                <a:tc>
                  <a:txBody>
                    <a:bodyPr/>
                    <a:lstStyle/>
                    <a:p>
                      <a:pPr algn="l" fontAlgn="ctr"/>
                      <a:r>
                        <a:rPr lang="en-US" sz="1400" u="none" strike="noStrike" dirty="0"/>
                        <a:t>&gt;&gt;Over current disappear</a:t>
                      </a:r>
                      <a:endParaRPr lang="en-US" sz="1400" b="0" i="0" u="none" strike="noStrike" dirty="0">
                        <a:solidFill>
                          <a:schemeClr val="tx1"/>
                        </a:solidFill>
                        <a:latin typeface="Calibri"/>
                      </a:endParaRPr>
                    </a:p>
                  </a:txBody>
                  <a:tcPr marL="5099" marR="5099" marT="5099" marB="0" anchor="ctr"/>
                </a:tc>
                <a:tc>
                  <a:txBody>
                    <a:bodyPr/>
                    <a:lstStyle/>
                    <a:p>
                      <a:pPr algn="l" fontAlgn="ctr"/>
                      <a:r>
                        <a:rPr lang="en-US" sz="1400" u="none" strike="noStrike" dirty="0"/>
                        <a:t>I &lt; 1.62A</a:t>
                      </a:r>
                      <a:endParaRPr lang="en-US" sz="1400" b="0" i="0" u="none" strike="noStrike" dirty="0">
                        <a:solidFill>
                          <a:schemeClr val="tx1"/>
                        </a:solidFill>
                        <a:latin typeface="Calibri"/>
                      </a:endParaRPr>
                    </a:p>
                  </a:txBody>
                  <a:tcPr marL="5099" marR="5099" marT="5099" marB="0" anchor="ctr"/>
                </a:tc>
                <a:tc>
                  <a:txBody>
                    <a:bodyPr/>
                    <a:lstStyle/>
                    <a:p>
                      <a:pPr algn="l" fontAlgn="b"/>
                      <a:r>
                        <a:rPr lang="en-US" sz="1400" u="none" strike="noStrike" dirty="0"/>
                        <a:t>over current event disappear after </a:t>
                      </a:r>
                      <a:r>
                        <a:rPr lang="en-US" sz="1400" u="none" strike="noStrike" dirty="0" smtClean="0"/>
                        <a:t>Q1000 </a:t>
                      </a:r>
                      <a:r>
                        <a:rPr lang="en-US" sz="1400" u="none" strike="noStrike" dirty="0"/>
                        <a:t>turns off within 150 ms, then the normal start sequence is reinitiated.</a:t>
                      </a:r>
                      <a:endParaRPr lang="en-US" sz="1400" b="0" i="0" u="none" strike="noStrike" dirty="0">
                        <a:solidFill>
                          <a:schemeClr val="tx1"/>
                        </a:solidFill>
                        <a:latin typeface="Calibri"/>
                      </a:endParaRPr>
                    </a:p>
                  </a:txBody>
                  <a:tcPr marL="5099" marR="5099" marT="5099" marB="0" anchor="b"/>
                </a:tc>
              </a:tr>
              <a:tr h="242378">
                <a:tc>
                  <a:txBody>
                    <a:bodyPr/>
                    <a:lstStyle/>
                    <a:p>
                      <a:pPr algn="l" fontAlgn="b"/>
                      <a:r>
                        <a:rPr lang="en-US" sz="1400" u="none" strike="noStrike" dirty="0"/>
                        <a:t>Over voltage on SPS-5V output</a:t>
                      </a:r>
                      <a:endParaRPr lang="en-US" sz="1400" b="0" i="0" u="none" strike="noStrike" dirty="0">
                        <a:solidFill>
                          <a:schemeClr val="tx1"/>
                        </a:solidFill>
                        <a:latin typeface="Calibri"/>
                      </a:endParaRPr>
                    </a:p>
                  </a:txBody>
                  <a:tcPr marL="5099" marR="5099" marT="5099" marB="0" anchor="b"/>
                </a:tc>
                <a:tc>
                  <a:txBody>
                    <a:bodyPr/>
                    <a:lstStyle/>
                    <a:p>
                      <a:pPr algn="l" fontAlgn="b"/>
                      <a:r>
                        <a:rPr lang="en-US" sz="1400" u="none" strike="noStrike" dirty="0"/>
                        <a:t>Assert  more than 5.46V on 5V bus </a:t>
                      </a:r>
                      <a:endParaRPr lang="en-US" sz="1400" b="0" i="0" u="none" strike="noStrike" dirty="0">
                        <a:solidFill>
                          <a:schemeClr val="tx1"/>
                        </a:solidFill>
                        <a:latin typeface="Calibri"/>
                      </a:endParaRPr>
                    </a:p>
                  </a:txBody>
                  <a:tcPr marL="5099" marR="5099" marT="5099" marB="0" anchor="b"/>
                </a:tc>
                <a:tc>
                  <a:txBody>
                    <a:bodyPr/>
                    <a:lstStyle/>
                    <a:p>
                      <a:pPr algn="l" fontAlgn="b"/>
                      <a:r>
                        <a:rPr lang="en-US" sz="1400" u="none" strike="noStrike"/>
                        <a:t>1.)Q1001 will be turned on.</a:t>
                      </a:r>
                      <a:endParaRPr lang="en-US" sz="1400" b="0" i="0" u="none" strike="noStrike">
                        <a:solidFill>
                          <a:schemeClr val="tx1"/>
                        </a:solidFill>
                        <a:latin typeface="Calibri"/>
                      </a:endParaRPr>
                    </a:p>
                  </a:txBody>
                  <a:tcPr marL="5099" marR="5099" marT="5099" marB="0" anchor="b"/>
                </a:tc>
              </a:tr>
              <a:tr h="242378">
                <a:tc>
                  <a:txBody>
                    <a:bodyPr/>
                    <a:lstStyle/>
                    <a:p>
                      <a:pPr algn="l" fontAlgn="b"/>
                      <a:r>
                        <a:rPr lang="en-US" sz="1400" u="none" strike="noStrike"/>
                        <a:t> </a:t>
                      </a:r>
                      <a:endParaRPr lang="en-US" sz="1400" b="0" i="0" u="none" strike="noStrike">
                        <a:solidFill>
                          <a:schemeClr val="tx1"/>
                        </a:solidFill>
                        <a:latin typeface="Calibri"/>
                      </a:endParaRPr>
                    </a:p>
                  </a:txBody>
                  <a:tcPr marL="5099" marR="5099" marT="5099" marB="0" anchor="b"/>
                </a:tc>
                <a:tc>
                  <a:txBody>
                    <a:bodyPr/>
                    <a:lstStyle/>
                    <a:p>
                      <a:pPr algn="l" fontAlgn="b"/>
                      <a:endParaRPr lang="en-US" sz="1400" b="0" i="0" u="none" strike="noStrike" dirty="0">
                        <a:solidFill>
                          <a:schemeClr val="tx1"/>
                        </a:solidFill>
                        <a:latin typeface="Calibri"/>
                      </a:endParaRPr>
                    </a:p>
                  </a:txBody>
                  <a:tcPr marL="5099" marR="5099" marT="5099" marB="0" anchor="b"/>
                </a:tc>
                <a:tc>
                  <a:txBody>
                    <a:bodyPr/>
                    <a:lstStyle/>
                    <a:p>
                      <a:pPr algn="l" fontAlgn="b"/>
                      <a:r>
                        <a:rPr lang="en-US" sz="1400" u="none" strike="noStrike"/>
                        <a:t>2.)Q1000 will be turned off.</a:t>
                      </a:r>
                      <a:endParaRPr lang="en-US" sz="1400" b="0" i="0" u="none" strike="noStrike">
                        <a:solidFill>
                          <a:schemeClr val="tx1"/>
                        </a:solidFill>
                        <a:latin typeface="Calibri"/>
                      </a:endParaRPr>
                    </a:p>
                  </a:txBody>
                  <a:tcPr marL="5099" marR="5099" marT="5099" marB="0" anchor="b"/>
                </a:tc>
              </a:tr>
              <a:tr h="569592">
                <a:tc>
                  <a:txBody>
                    <a:bodyPr/>
                    <a:lstStyle/>
                    <a:p>
                      <a:pPr algn="l" fontAlgn="b"/>
                      <a:r>
                        <a:rPr lang="en-US" sz="1400" u="none" strike="noStrike"/>
                        <a:t> </a:t>
                      </a:r>
                      <a:endParaRPr lang="en-US" sz="1400" b="0" i="0" u="none" strike="noStrike">
                        <a:solidFill>
                          <a:schemeClr val="tx1"/>
                        </a:solidFill>
                        <a:latin typeface="Calibri"/>
                      </a:endParaRPr>
                    </a:p>
                  </a:txBody>
                  <a:tcPr marL="5099" marR="5099" marT="5099" marB="0" anchor="b"/>
                </a:tc>
                <a:tc>
                  <a:txBody>
                    <a:bodyPr/>
                    <a:lstStyle/>
                    <a:p>
                      <a:pPr algn="l" fontAlgn="ctr"/>
                      <a:endParaRPr lang="en-US" sz="1400" b="0" i="0" u="none" strike="noStrike" dirty="0">
                        <a:solidFill>
                          <a:schemeClr val="tx1"/>
                        </a:solidFill>
                        <a:latin typeface="Calibri"/>
                      </a:endParaRPr>
                    </a:p>
                  </a:txBody>
                  <a:tcPr marL="5099" marR="5099" marT="5099" marB="0" anchor="ctr"/>
                </a:tc>
                <a:tc>
                  <a:txBody>
                    <a:bodyPr/>
                    <a:lstStyle/>
                    <a:p>
                      <a:pPr algn="l" fontAlgn="b"/>
                      <a:endParaRPr lang="en-US" sz="1400" b="0" i="0" u="none" strike="noStrike" dirty="0">
                        <a:solidFill>
                          <a:schemeClr val="tx1"/>
                        </a:solidFill>
                        <a:latin typeface="Calibri"/>
                      </a:endParaRPr>
                    </a:p>
                  </a:txBody>
                  <a:tcPr marL="5099" marR="5099" marT="5099" marB="0" anchor="b"/>
                </a:tc>
              </a:tr>
              <a:tr h="266619">
                <a:tc>
                  <a:txBody>
                    <a:bodyPr/>
                    <a:lstStyle/>
                    <a:p>
                      <a:pPr algn="l" fontAlgn="b"/>
                      <a:endParaRPr lang="en-US" sz="1400" b="0" i="0" u="none" strike="noStrike">
                        <a:solidFill>
                          <a:schemeClr val="tx1"/>
                        </a:solidFill>
                        <a:latin typeface="Calibri"/>
                      </a:endParaRPr>
                    </a:p>
                  </a:txBody>
                  <a:tcPr marL="5099" marR="5099" marT="5099" marB="0" anchor="b"/>
                </a:tc>
                <a:tc>
                  <a:txBody>
                    <a:bodyPr/>
                    <a:lstStyle/>
                    <a:p>
                      <a:pPr algn="l" fontAlgn="ctr"/>
                      <a:endParaRPr lang="en-US" sz="1400" b="0" i="0" u="none" strike="noStrike" dirty="0">
                        <a:solidFill>
                          <a:schemeClr val="tx1"/>
                        </a:solidFill>
                        <a:latin typeface="Calibri"/>
                      </a:endParaRPr>
                    </a:p>
                  </a:txBody>
                  <a:tcPr marL="5099" marR="5099" marT="5099" marB="0" anchor="ctr"/>
                </a:tc>
                <a:tc>
                  <a:txBody>
                    <a:bodyPr/>
                    <a:lstStyle/>
                    <a:p>
                      <a:pPr algn="l" fontAlgn="b"/>
                      <a:r>
                        <a:rPr lang="en-US" sz="1400" u="none" strike="noStrike"/>
                        <a:t> </a:t>
                      </a:r>
                      <a:endParaRPr lang="en-US" sz="1400" b="0" i="0" u="none" strike="noStrike">
                        <a:solidFill>
                          <a:schemeClr val="tx1"/>
                        </a:solidFill>
                        <a:latin typeface="Calibri"/>
                      </a:endParaRPr>
                    </a:p>
                  </a:txBody>
                  <a:tcPr marL="5099" marR="5099" marT="5099" marB="0" anchor="b"/>
                </a:tc>
              </a:tr>
              <a:tr h="242378">
                <a:tc>
                  <a:txBody>
                    <a:bodyPr/>
                    <a:lstStyle/>
                    <a:p>
                      <a:pPr algn="l" fontAlgn="b"/>
                      <a:r>
                        <a:rPr lang="en-US" sz="1400" u="none" strike="noStrike"/>
                        <a:t>Over voltage on SPS-3V3 output</a:t>
                      </a:r>
                      <a:endParaRPr lang="en-US" sz="1400" b="0" i="0" u="none" strike="noStrike">
                        <a:solidFill>
                          <a:schemeClr val="tx1"/>
                        </a:solidFill>
                        <a:latin typeface="Calibri"/>
                      </a:endParaRPr>
                    </a:p>
                  </a:txBody>
                  <a:tcPr marL="5099" marR="5099" marT="5099" marB="0" anchor="b"/>
                </a:tc>
                <a:tc>
                  <a:txBody>
                    <a:bodyPr/>
                    <a:lstStyle/>
                    <a:p>
                      <a:pPr algn="l" fontAlgn="b"/>
                      <a:r>
                        <a:rPr lang="en-US" sz="1400" u="none" strike="noStrike" dirty="0"/>
                        <a:t>Assert  more than </a:t>
                      </a:r>
                      <a:r>
                        <a:rPr lang="en-US" sz="1400" u="none" strike="noStrike" dirty="0" smtClean="0"/>
                        <a:t>3.6V </a:t>
                      </a:r>
                      <a:r>
                        <a:rPr lang="en-US" sz="1400" u="none" strike="noStrike" dirty="0"/>
                        <a:t>on 3V bus </a:t>
                      </a:r>
                      <a:endParaRPr lang="en-US" sz="1400" b="0" i="0" u="none" strike="noStrike" dirty="0">
                        <a:solidFill>
                          <a:schemeClr val="tx1"/>
                        </a:solidFill>
                        <a:latin typeface="Calibri"/>
                      </a:endParaRPr>
                    </a:p>
                  </a:txBody>
                  <a:tcPr marL="5099" marR="5099" marT="5099" marB="0" anchor="b"/>
                </a:tc>
                <a:tc>
                  <a:txBody>
                    <a:bodyPr/>
                    <a:lstStyle/>
                    <a:p>
                      <a:pPr algn="l" fontAlgn="b"/>
                      <a:r>
                        <a:rPr lang="en-US" sz="1400" u="none" strike="noStrike"/>
                        <a:t>1.)Q1002 will be turned on.</a:t>
                      </a:r>
                      <a:endParaRPr lang="en-US" sz="1400" b="0" i="0" u="none" strike="noStrike">
                        <a:solidFill>
                          <a:schemeClr val="tx1"/>
                        </a:solidFill>
                        <a:latin typeface="Calibri"/>
                      </a:endParaRPr>
                    </a:p>
                  </a:txBody>
                  <a:tcPr marL="5099" marR="5099" marT="5099" marB="0" anchor="b"/>
                </a:tc>
              </a:tr>
              <a:tr h="242378">
                <a:tc>
                  <a:txBody>
                    <a:bodyPr/>
                    <a:lstStyle/>
                    <a:p>
                      <a:pPr algn="l" fontAlgn="b"/>
                      <a:r>
                        <a:rPr lang="en-US" sz="1400" u="none" strike="noStrike"/>
                        <a:t> </a:t>
                      </a:r>
                      <a:endParaRPr lang="en-US" sz="1400" b="0" i="0" u="none" strike="noStrike">
                        <a:solidFill>
                          <a:schemeClr val="tx1"/>
                        </a:solidFill>
                        <a:latin typeface="Calibri"/>
                      </a:endParaRPr>
                    </a:p>
                  </a:txBody>
                  <a:tcPr marL="5099" marR="5099" marT="5099" marB="0" anchor="b"/>
                </a:tc>
                <a:tc>
                  <a:txBody>
                    <a:bodyPr/>
                    <a:lstStyle/>
                    <a:p>
                      <a:pPr algn="l" fontAlgn="b"/>
                      <a:endParaRPr lang="en-US" sz="1400" b="0" i="0" u="none" strike="noStrike" dirty="0">
                        <a:solidFill>
                          <a:schemeClr val="tx1"/>
                        </a:solidFill>
                        <a:latin typeface="Calibri"/>
                      </a:endParaRPr>
                    </a:p>
                  </a:txBody>
                  <a:tcPr marL="5099" marR="5099" marT="5099" marB="0" anchor="b"/>
                </a:tc>
                <a:tc>
                  <a:txBody>
                    <a:bodyPr/>
                    <a:lstStyle/>
                    <a:p>
                      <a:pPr algn="l" fontAlgn="b"/>
                      <a:r>
                        <a:rPr lang="en-US" sz="1400" u="none" strike="noStrike" dirty="0"/>
                        <a:t>2.)Q1000 will be turned off.</a:t>
                      </a:r>
                      <a:endParaRPr lang="en-US" sz="1400" b="0" i="0" u="none" strike="noStrike" dirty="0">
                        <a:solidFill>
                          <a:schemeClr val="tx1"/>
                        </a:solidFill>
                        <a:latin typeface="Calibri"/>
                      </a:endParaRPr>
                    </a:p>
                  </a:txBody>
                  <a:tcPr marL="5099" marR="5099" marT="5099" marB="0" anchor="b"/>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33400"/>
            <a:ext cx="7854696" cy="4447736"/>
          </a:xfrm>
        </p:spPr>
        <p:txBody>
          <a:bodyPr/>
          <a:lstStyle/>
          <a:p>
            <a:pPr algn="l"/>
            <a:r>
              <a:rPr lang="en-US" b="1" dirty="0" smtClean="0">
                <a:solidFill>
                  <a:schemeClr val="accent1">
                    <a:lumMod val="40000"/>
                    <a:lumOff val="60000"/>
                  </a:schemeClr>
                </a:solidFill>
              </a:rPr>
              <a:t>Conclusion:</a:t>
            </a:r>
            <a:endParaRPr lang="en-US" b="1" dirty="0">
              <a:solidFill>
                <a:schemeClr val="accent1">
                  <a:lumMod val="40000"/>
                  <a:lumOff val="60000"/>
                </a:schemeClr>
              </a:solidFill>
            </a:endParaRPr>
          </a:p>
        </p:txBody>
      </p:sp>
      <p:sp>
        <p:nvSpPr>
          <p:cNvPr id="4" name="TextBox 3"/>
          <p:cNvSpPr txBox="1"/>
          <p:nvPr/>
        </p:nvSpPr>
        <p:spPr>
          <a:xfrm>
            <a:off x="685800" y="1371600"/>
            <a:ext cx="8001000" cy="3416320"/>
          </a:xfrm>
          <a:prstGeom prst="rect">
            <a:avLst/>
          </a:prstGeom>
          <a:noFill/>
        </p:spPr>
        <p:txBody>
          <a:bodyPr wrap="square" rtlCol="0">
            <a:spAutoFit/>
          </a:bodyPr>
          <a:lstStyle/>
          <a:p>
            <a:r>
              <a:rPr lang="en-US" dirty="0" smtClean="0"/>
              <a:t>The initial requirements included a compact flash card connector for data storage. But after some early testing by the PSAS team, they found out the SBC had some trouble communicating with the CF at UDMA (which was the method of choice for data transfer.) So this required a change of plan and design.</a:t>
            </a:r>
            <a:br>
              <a:rPr lang="en-US" dirty="0" smtClean="0"/>
            </a:br>
            <a:r>
              <a:rPr lang="en-US" dirty="0" smtClean="0"/>
              <a:t>The presence of buffer between different modules on the STK and the main connectors made it difficult to run some pin testing on the board.  </a:t>
            </a:r>
            <a:br>
              <a:rPr lang="en-US" dirty="0" smtClean="0"/>
            </a:br>
            <a:r>
              <a:rPr lang="en-US" dirty="0" smtClean="0"/>
              <a:t>The board was schedule to be a part of the LV2 launch sometimes in July but because of delay during the design process, that target was not reached</a:t>
            </a:r>
            <a:r>
              <a:rPr lang="en-US" dirty="0" smtClean="0"/>
              <a:t>.</a:t>
            </a:r>
          </a:p>
          <a:p>
            <a:endParaRPr lang="en-US" dirty="0" smtClean="0"/>
          </a:p>
          <a:p>
            <a:r>
              <a:rPr lang="en-US" dirty="0" smtClean="0"/>
              <a:t>Final Size of the Board – 4.6’’ x 3.84’’</a:t>
            </a:r>
            <a:r>
              <a:rPr lang="en-US" dirty="0" smtClean="0"/>
              <a:t/>
            </a:r>
            <a:br>
              <a:rPr lang="en-US"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772400" cy="838200"/>
          </a:xfrm>
        </p:spPr>
        <p:txBody>
          <a:bodyPr/>
          <a:lstStyle/>
          <a:p>
            <a:pPr algn="ctr"/>
            <a:r>
              <a:rPr lang="en-US" sz="3500" dirty="0" smtClean="0">
                <a:solidFill>
                  <a:schemeClr val="accent3">
                    <a:lumMod val="60000"/>
                    <a:lumOff val="40000"/>
                  </a:schemeClr>
                </a:solidFill>
              </a:rPr>
              <a:t>LV2 FLIGHT </a:t>
            </a:r>
            <a:r>
              <a:rPr lang="en-US" sz="4000" dirty="0" smtClean="0">
                <a:solidFill>
                  <a:schemeClr val="accent3">
                    <a:lumMod val="60000"/>
                    <a:lumOff val="40000"/>
                  </a:schemeClr>
                </a:solidFill>
              </a:rPr>
              <a:t>COMPUTER</a:t>
            </a:r>
            <a:r>
              <a:rPr lang="en-US" sz="3500" dirty="0" smtClean="0">
                <a:solidFill>
                  <a:schemeClr val="accent3">
                    <a:lumMod val="60000"/>
                    <a:lumOff val="40000"/>
                  </a:schemeClr>
                </a:solidFill>
              </a:rPr>
              <a:t> CARRIER BOARD</a:t>
            </a:r>
            <a:endParaRPr lang="en-US" sz="3500" dirty="0">
              <a:solidFill>
                <a:schemeClr val="accent3">
                  <a:lumMod val="60000"/>
                  <a:lumOff val="40000"/>
                </a:schemeClr>
              </a:solidFill>
            </a:endParaRPr>
          </a:p>
        </p:txBody>
      </p:sp>
      <p:sp>
        <p:nvSpPr>
          <p:cNvPr id="3" name="Text Placeholder 2"/>
          <p:cNvSpPr>
            <a:spLocks noGrp="1"/>
          </p:cNvSpPr>
          <p:nvPr>
            <p:ph type="body" idx="1"/>
          </p:nvPr>
        </p:nvSpPr>
        <p:spPr>
          <a:xfrm>
            <a:off x="685800" y="2743200"/>
            <a:ext cx="7693152" cy="35814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Rectangle 3"/>
          <p:cNvSpPr/>
          <p:nvPr/>
        </p:nvSpPr>
        <p:spPr>
          <a:xfrm>
            <a:off x="762000" y="1905000"/>
            <a:ext cx="7315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solidFill>
                  <a:schemeClr val="accent3">
                    <a:lumMod val="60000"/>
                    <a:lumOff val="40000"/>
                  </a:schemeClr>
                </a:solidFill>
              </a:rPr>
              <a:t>What’s  a flight computer ?</a:t>
            </a:r>
            <a:r>
              <a:rPr lang="en-US" sz="2800" b="1" dirty="0" smtClean="0">
                <a:solidFill>
                  <a:schemeClr val="accent3">
                    <a:lumMod val="60000"/>
                    <a:lumOff val="40000"/>
                  </a:schemeClr>
                </a:solidFill>
              </a:rPr>
              <a:t> </a:t>
            </a:r>
          </a:p>
          <a:p>
            <a:r>
              <a:rPr lang="en-US" dirty="0" smtClean="0"/>
              <a:t>The flight computer is the central computer that controls the rocket. It’s a single board computer (SBC)</a:t>
            </a:r>
          </a:p>
          <a:p>
            <a:endParaRPr lang="en-US" sz="2500" dirty="0">
              <a:solidFill>
                <a:schemeClr val="accent3">
                  <a:lumMod val="40000"/>
                  <a:lumOff val="60000"/>
                </a:schemeClr>
              </a:solidFill>
            </a:endParaRPr>
          </a:p>
        </p:txBody>
      </p:sp>
      <p:sp>
        <p:nvSpPr>
          <p:cNvPr id="5" name="Rectangle 4"/>
          <p:cNvSpPr/>
          <p:nvPr/>
        </p:nvSpPr>
        <p:spPr>
          <a:xfrm>
            <a:off x="762000" y="3276600"/>
            <a:ext cx="7315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solidFill>
                  <a:schemeClr val="accent3">
                    <a:lumMod val="60000"/>
                    <a:lumOff val="40000"/>
                  </a:schemeClr>
                </a:solidFill>
              </a:rPr>
              <a:t>The Flight Computer : </a:t>
            </a:r>
          </a:p>
          <a:p>
            <a:r>
              <a:rPr lang="en-US" u="sng" dirty="0" smtClean="0">
                <a:solidFill>
                  <a:schemeClr val="accent3">
                    <a:lumMod val="60000"/>
                    <a:lumOff val="40000"/>
                  </a:schemeClr>
                </a:solidFill>
              </a:rPr>
              <a:t>Pros: </a:t>
            </a:r>
          </a:p>
          <a:p>
            <a:r>
              <a:rPr lang="en-US" dirty="0" smtClean="0"/>
              <a:t>The current single board computer (SBC) is a </a:t>
            </a:r>
            <a:r>
              <a:rPr lang="en-US" dirty="0" err="1" smtClean="0"/>
              <a:t>Freescale</a:t>
            </a:r>
            <a:r>
              <a:rPr lang="en-US" dirty="0" smtClean="0"/>
              <a:t> MPS5200 that runs Linux and communicates to other avionics systems using USB and the Controller Area Network (CAN).  It was chosen because it combined a high performance 400 MHz PowerPC core with many peripherals, including 64 MB SDRAM, 32 MB FLASH, USB 1.1, CAN, UARTS, PCI, ATA/IDE, SPI, and more. The SBC uses high density surface mount connectors on the bottom of the board to connect to the rest of the system. </a:t>
            </a:r>
            <a:endParaRPr lang="en-US" u="sng" dirty="0" smtClean="0">
              <a:solidFill>
                <a:schemeClr val="accent3">
                  <a:lumMod val="60000"/>
                  <a:lumOff val="40000"/>
                </a:schemeClr>
              </a:solidFill>
            </a:endParaRPr>
          </a:p>
          <a:p>
            <a:r>
              <a:rPr lang="en-US" dirty="0" smtClean="0"/>
              <a: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solidFill>
            <a:schemeClr val="tx1">
              <a:lumMod val="75000"/>
            </a:schemeClr>
          </a:solidFill>
        </p:spPr>
        <p:txBody>
          <a:bodyPr>
            <a:normAutofit fontScale="92500" lnSpcReduction="20000"/>
          </a:bodyPr>
          <a:lstStyle/>
          <a:p>
            <a:pPr algn="l"/>
            <a:r>
              <a:rPr lang="en-US" dirty="0" smtClean="0"/>
              <a:t>References</a:t>
            </a:r>
          </a:p>
          <a:p>
            <a:pPr algn="l"/>
            <a:r>
              <a:rPr lang="en-US" dirty="0" smtClean="0">
                <a:hlinkClick r:id="rId2"/>
              </a:rPr>
              <a:t>http://www.memorydepot.com/ssd/listcat.asp?catid=EDC400044A</a:t>
            </a:r>
            <a:endParaRPr lang="en-US" dirty="0" smtClean="0"/>
          </a:p>
          <a:p>
            <a:pPr algn="l"/>
            <a:r>
              <a:rPr lang="en-US" dirty="0" smtClean="0">
                <a:hlinkClick r:id="rId3"/>
              </a:rPr>
              <a:t>http://www.mini-box.com/4GB-40-pin-Embedded-Disk-Card-4000</a:t>
            </a:r>
            <a:endParaRPr lang="en-US" dirty="0" smtClean="0"/>
          </a:p>
          <a:p>
            <a:pPr algn="l"/>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0"/>
            <a:ext cx="7620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solidFill>
                  <a:schemeClr val="accent3">
                    <a:lumMod val="60000"/>
                    <a:lumOff val="40000"/>
                  </a:schemeClr>
                </a:solidFill>
              </a:rPr>
              <a:t>The Flight Computer (Cont…) : </a:t>
            </a:r>
          </a:p>
          <a:p>
            <a:r>
              <a:rPr lang="en-US" sz="2500" u="sng" dirty="0" smtClean="0">
                <a:solidFill>
                  <a:schemeClr val="accent3">
                    <a:lumMod val="60000"/>
                    <a:lumOff val="40000"/>
                  </a:schemeClr>
                </a:solidFill>
              </a:rPr>
              <a:t>Cons</a:t>
            </a:r>
            <a:r>
              <a:rPr lang="en-US" sz="2500" dirty="0" smtClean="0">
                <a:solidFill>
                  <a:schemeClr val="accent3">
                    <a:lumMod val="60000"/>
                    <a:lumOff val="40000"/>
                  </a:schemeClr>
                </a:solidFill>
              </a:rPr>
              <a:t>: </a:t>
            </a:r>
            <a:r>
              <a:rPr lang="en-US" dirty="0" smtClean="0"/>
              <a:t>While a commercial "motherboard" is available to mount the SBC on, it is too large and fragile to use in the rocket. </a:t>
            </a:r>
          </a:p>
        </p:txBody>
      </p:sp>
      <p:pic>
        <p:nvPicPr>
          <p:cNvPr id="5" name="Picture 4" descr="IMG_2063.JPG"/>
          <p:cNvPicPr>
            <a:picLocks noChangeAspect="1"/>
          </p:cNvPicPr>
          <p:nvPr/>
        </p:nvPicPr>
        <p:blipFill>
          <a:blip r:embed="rId2" cstate="print"/>
          <a:srcRect l="17188" t="4167" r="6250" b="6250"/>
          <a:stretch>
            <a:fillRect/>
          </a:stretch>
        </p:blipFill>
        <p:spPr>
          <a:xfrm>
            <a:off x="2133600" y="2209800"/>
            <a:ext cx="4953000" cy="43465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914400"/>
            <a:ext cx="7010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u="sng" dirty="0" smtClean="0">
                <a:solidFill>
                  <a:schemeClr val="accent3">
                    <a:lumMod val="60000"/>
                    <a:lumOff val="40000"/>
                  </a:schemeClr>
                </a:solidFill>
              </a:rPr>
              <a:t>Design objectives: </a:t>
            </a:r>
            <a:endParaRPr lang="en-US" sz="2500" dirty="0" smtClean="0">
              <a:solidFill>
                <a:schemeClr val="accent3">
                  <a:lumMod val="60000"/>
                  <a:lumOff val="40000"/>
                </a:schemeClr>
              </a:solidFill>
            </a:endParaRPr>
          </a:p>
          <a:p>
            <a:r>
              <a:rPr lang="en-US" dirty="0" smtClean="0"/>
              <a:t>Our project is to design, build and test a small, robust carrier board for the current Single Board Carrier, the TQ Inc. TQM5200 SBC</a:t>
            </a:r>
            <a:endParaRPr lang="en-US" dirty="0"/>
          </a:p>
        </p:txBody>
      </p:sp>
      <p:pic>
        <p:nvPicPr>
          <p:cNvPr id="3" name="Picture 2" descr="Pic_of_schematic.png"/>
          <p:cNvPicPr>
            <a:picLocks noChangeAspect="1"/>
          </p:cNvPicPr>
          <p:nvPr/>
        </p:nvPicPr>
        <p:blipFill>
          <a:blip r:embed="rId2" cstate="print"/>
          <a:srcRect l="17249" t="52222" r="29771"/>
          <a:stretch>
            <a:fillRect/>
          </a:stretch>
        </p:blipFill>
        <p:spPr>
          <a:xfrm>
            <a:off x="1600200" y="2362200"/>
            <a:ext cx="5334000" cy="41702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33400"/>
            <a:ext cx="7854696" cy="5562600"/>
          </a:xfrm>
        </p:spPr>
        <p:txBody>
          <a:bodyPr/>
          <a:lstStyle/>
          <a:p>
            <a:pPr algn="ctr"/>
            <a:r>
              <a:rPr lang="en-US" b="1" dirty="0" smtClean="0"/>
              <a:t>LV2 Block Diagram</a:t>
            </a:r>
            <a:endParaRPr lang="en-US" b="1" dirty="0"/>
          </a:p>
        </p:txBody>
      </p:sp>
      <p:pic>
        <p:nvPicPr>
          <p:cNvPr id="5" name="Picture 4" descr="capstoneposter.jpg"/>
          <p:cNvPicPr>
            <a:picLocks noChangeAspect="1"/>
          </p:cNvPicPr>
          <p:nvPr/>
        </p:nvPicPr>
        <p:blipFill>
          <a:blip r:embed="rId2" cstate="print"/>
          <a:stretch>
            <a:fillRect/>
          </a:stretch>
        </p:blipFill>
        <p:spPr>
          <a:xfrm>
            <a:off x="1600200" y="1295400"/>
            <a:ext cx="6248400" cy="4686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33400"/>
            <a:ext cx="7854696" cy="5562600"/>
          </a:xfrm>
        </p:spPr>
        <p:txBody>
          <a:bodyPr>
            <a:normAutofit fontScale="55000" lnSpcReduction="20000"/>
          </a:bodyPr>
          <a:lstStyle/>
          <a:p>
            <a:pPr algn="l"/>
            <a:r>
              <a:rPr lang="en-US" sz="4800" b="1" dirty="0" smtClean="0"/>
              <a:t>Design Requirements:</a:t>
            </a:r>
          </a:p>
          <a:p>
            <a:pPr algn="l"/>
            <a:endParaRPr lang="en-US" sz="4800" b="1" dirty="0" smtClean="0"/>
          </a:p>
          <a:p>
            <a:pPr algn="l"/>
            <a:r>
              <a:rPr lang="en-US" sz="4000" b="1" dirty="0" smtClean="0"/>
              <a:t>Functionality , performance ,reliability, cost and size :</a:t>
            </a:r>
          </a:p>
          <a:p>
            <a:pPr algn="l"/>
            <a:endParaRPr lang="en-US" dirty="0" smtClean="0"/>
          </a:p>
          <a:p>
            <a:pPr algn="l"/>
            <a:r>
              <a:rPr lang="en-US" sz="3200" u="sng" dirty="0" smtClean="0"/>
              <a:t>Telemetry connector:</a:t>
            </a:r>
          </a:p>
          <a:p>
            <a:pPr algn="l"/>
            <a:r>
              <a:rPr lang="en-US" sz="3200" dirty="0" smtClean="0"/>
              <a:t> Must provide a secondary USB 2.0 full speed electrical connection (data and power) to the 802.11a USB adapter</a:t>
            </a:r>
          </a:p>
          <a:p>
            <a:pPr algn="l"/>
            <a:r>
              <a:rPr lang="en-US" sz="3200" dirty="0" smtClean="0"/>
              <a:t>Must be able to turn the USB power on and off from MPC5200 </a:t>
            </a:r>
          </a:p>
          <a:p>
            <a:pPr algn="l"/>
            <a:r>
              <a:rPr lang="en-US" sz="3200" dirty="0" smtClean="0"/>
              <a:t>May have some indication of power on/off, data transfer</a:t>
            </a:r>
          </a:p>
          <a:p>
            <a:pPr algn="l"/>
            <a:endParaRPr lang="en-US" sz="3200" dirty="0" smtClean="0"/>
          </a:p>
          <a:p>
            <a:pPr algn="l"/>
            <a:r>
              <a:rPr lang="en-US" sz="3200" u="sng" dirty="0" smtClean="0"/>
              <a:t>IDE Connector:</a:t>
            </a:r>
          </a:p>
          <a:p>
            <a:pPr algn="l"/>
            <a:r>
              <a:rPr lang="en-US" sz="3300" dirty="0" smtClean="0"/>
              <a:t>Must securely retain storage card without data loss at (10,20,) g's of force at hundreds of Hz </a:t>
            </a:r>
          </a:p>
          <a:p>
            <a:pPr algn="l"/>
            <a:r>
              <a:rPr lang="en-US" sz="3300" dirty="0" smtClean="0"/>
              <a:t>May have fastener to hold connector to PCB </a:t>
            </a:r>
          </a:p>
          <a:p>
            <a:pPr algn="l"/>
            <a:r>
              <a:rPr lang="en-US" sz="3300" dirty="0" smtClean="0"/>
              <a:t>Must handle (1,8,) GB of storage 	</a:t>
            </a:r>
          </a:p>
          <a:p>
            <a:pPr algn="l"/>
            <a:r>
              <a:rPr lang="en-US" sz="3300" dirty="0" smtClean="0"/>
              <a:t>Must support the fastest MPC5200 ATA interface, UDMA mode 2 (33 MB/s) Should be easily removable when not in flight mode; Must have a locked down flight mode</a:t>
            </a:r>
          </a:p>
          <a:p>
            <a:pPr algn="l"/>
            <a:r>
              <a:rPr lang="en-US" sz="3300" dirty="0" smtClean="0"/>
              <a:t>Should be as small and lightweight as possible</a:t>
            </a:r>
          </a:p>
          <a:p>
            <a:pPr algn="l"/>
            <a:r>
              <a:rPr lang="en-US" sz="3300" dirty="0" smtClean="0"/>
              <a:t>May give visual indication for power, reads, and write</a:t>
            </a:r>
            <a:endParaRPr lang="en-US" sz="3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33400"/>
            <a:ext cx="7854696" cy="5562600"/>
          </a:xfrm>
        </p:spPr>
        <p:txBody>
          <a:bodyPr>
            <a:normAutofit fontScale="70000" lnSpcReduction="20000"/>
          </a:bodyPr>
          <a:lstStyle/>
          <a:p>
            <a:pPr algn="l"/>
            <a:r>
              <a:rPr lang="en-US" sz="4800" b="1" dirty="0" smtClean="0"/>
              <a:t>Design Requirements (Cont…):</a:t>
            </a:r>
          </a:p>
          <a:p>
            <a:pPr algn="l"/>
            <a:endParaRPr lang="en-US" sz="4800" b="1" dirty="0" smtClean="0"/>
          </a:p>
          <a:p>
            <a:pPr algn="l"/>
            <a:r>
              <a:rPr lang="en-US" u="sng" dirty="0" smtClean="0"/>
              <a:t>Power Supply:</a:t>
            </a:r>
          </a:p>
          <a:p>
            <a:pPr algn="l"/>
            <a:endParaRPr lang="en-US" u="sng" dirty="0" smtClean="0"/>
          </a:p>
          <a:p>
            <a:pPr algn="l" fontAlgn="base"/>
            <a:r>
              <a:rPr lang="en-US" dirty="0" smtClean="0"/>
              <a:t>Must take an input voltage of (10,14.7,20) V.</a:t>
            </a:r>
          </a:p>
          <a:p>
            <a:pPr algn="l" fontAlgn="base"/>
            <a:r>
              <a:rPr lang="en-US" dirty="0" smtClean="0"/>
              <a:t>Must provide 3.3V +/- (,1,5)% for the TQM5200 and CF card.</a:t>
            </a:r>
          </a:p>
          <a:p>
            <a:pPr algn="l" fontAlgn="base"/>
            <a:r>
              <a:rPr lang="en-US" dirty="0" smtClean="0"/>
              <a:t>Must provide 5.0V +/- (,5,10)% for the USB 802.11a adapter.</a:t>
            </a:r>
          </a:p>
          <a:p>
            <a:pPr algn="l" fontAlgn="base"/>
            <a:r>
              <a:rPr lang="en-US" dirty="0" smtClean="0"/>
              <a:t>Must provide enough current, by at least a factor of 120%.</a:t>
            </a:r>
          </a:p>
          <a:p>
            <a:pPr algn="l" fontAlgn="base"/>
            <a:r>
              <a:rPr lang="en-US" dirty="0" smtClean="0"/>
              <a:t>3.3V: 2.2 A * 120% = 2.64A so (2.64,3,) A.</a:t>
            </a:r>
          </a:p>
          <a:p>
            <a:pPr algn="l" fontAlgn="base"/>
            <a:r>
              <a:rPr lang="en-US" dirty="0" smtClean="0"/>
              <a:t>5.0V: 500mA as per USB 2.0 specification so (0.5,1,) A.</a:t>
            </a:r>
          </a:p>
          <a:p>
            <a:pPr algn="l" fontAlgn="base"/>
            <a:r>
              <a:rPr lang="en-US" dirty="0" smtClean="0"/>
              <a:t>Must have a small footprint &lt;= 9 cm&amp;2.</a:t>
            </a:r>
          </a:p>
          <a:p>
            <a:pPr algn="l" fontAlgn="base"/>
            <a:r>
              <a:rPr lang="en-US" dirty="0" smtClean="0"/>
              <a:t>Must be thin, &lt;= 1 cm.</a:t>
            </a:r>
          </a:p>
          <a:p>
            <a:pPr algn="l" fontAlgn="base"/>
            <a:r>
              <a:rPr lang="en-US" dirty="0" smtClean="0"/>
              <a:t>Must be light weight </a:t>
            </a:r>
          </a:p>
          <a:p>
            <a:pPr algn="l" fontAlgn="base"/>
            <a:r>
              <a:rPr lang="en-US" dirty="0" smtClean="0"/>
              <a:t>Must be able to survive (10,20,) g load.</a:t>
            </a:r>
          </a:p>
          <a:p>
            <a:pPr algn="l" fontAlgn="base"/>
            <a:r>
              <a:rPr lang="en-US" dirty="0" smtClean="0"/>
              <a:t>Must be &gt; 70% efficient under all operating loads.</a:t>
            </a:r>
          </a:p>
          <a:p>
            <a:pPr algn="l" fontAlgn="base"/>
            <a:r>
              <a:rPr lang="en-US" dirty="0" smtClean="0"/>
              <a:t>Should have </a:t>
            </a:r>
            <a:r>
              <a:rPr lang="en-US" dirty="0" err="1" smtClean="0"/>
              <a:t>undervoltage</a:t>
            </a:r>
            <a:r>
              <a:rPr lang="en-US" dirty="0" smtClean="0"/>
              <a:t> cutoff and </a:t>
            </a:r>
            <a:r>
              <a:rPr lang="en-US" dirty="0" err="1" smtClean="0"/>
              <a:t>overcurrent</a:t>
            </a:r>
            <a:r>
              <a:rPr lang="en-US" dirty="0" smtClean="0"/>
              <a:t> cutoff (</a:t>
            </a:r>
            <a:r>
              <a:rPr lang="en-US" dirty="0" err="1" smtClean="0"/>
              <a:t>foldback</a:t>
            </a:r>
            <a:r>
              <a:rPr lang="en-US" dirty="0" smtClean="0"/>
              <a:t> is OK).</a:t>
            </a:r>
          </a:p>
          <a:p>
            <a:pPr algn="l" fontAlgn="base"/>
            <a:r>
              <a:rPr lang="en-US" dirty="0" smtClean="0"/>
              <a:t>May have reverse polarity protection; if not, we'll provide it</a:t>
            </a:r>
          </a:p>
          <a:p>
            <a:pPr algn="l" fontAlgn="base"/>
            <a:endParaRPr lang="en-US" dirty="0" smtClean="0"/>
          </a:p>
          <a:p>
            <a:pPr algn="l" fontAlgn="base"/>
            <a:endParaRPr lang="en-US" dirty="0" smtClean="0"/>
          </a:p>
          <a:p>
            <a:pPr algn="l"/>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33400"/>
            <a:ext cx="7854696" cy="6324600"/>
          </a:xfrm>
        </p:spPr>
        <p:txBody>
          <a:bodyPr>
            <a:normAutofit fontScale="40000" lnSpcReduction="20000"/>
          </a:bodyPr>
          <a:lstStyle/>
          <a:p>
            <a:pPr algn="l"/>
            <a:r>
              <a:rPr lang="en-US" sz="4800" b="1" dirty="0" smtClean="0"/>
              <a:t>Design Requirements (Cont…):</a:t>
            </a:r>
          </a:p>
          <a:p>
            <a:pPr algn="l"/>
            <a:endParaRPr lang="en-US" sz="4000" b="1" dirty="0" smtClean="0"/>
          </a:p>
          <a:p>
            <a:pPr algn="l"/>
            <a:r>
              <a:rPr lang="en-US" sz="4000" u="sng" dirty="0" smtClean="0"/>
              <a:t>Other features:</a:t>
            </a:r>
          </a:p>
          <a:p>
            <a:pPr algn="l" fontAlgn="base"/>
            <a:endParaRPr lang="en-US" sz="4000" dirty="0" smtClean="0"/>
          </a:p>
          <a:p>
            <a:pPr algn="l" fontAlgn="base"/>
            <a:r>
              <a:rPr lang="en-US" sz="4000" dirty="0" smtClean="0"/>
              <a:t>Must have transceivers as required: CAN, Ethernet, etc.</a:t>
            </a:r>
          </a:p>
          <a:p>
            <a:pPr algn="l" fontAlgn="base"/>
            <a:r>
              <a:rPr lang="en-US" sz="4000" dirty="0" smtClean="0"/>
              <a:t>Must have ESD suppression on all non-power pins.</a:t>
            </a:r>
          </a:p>
          <a:p>
            <a:pPr algn="l" fontAlgn="base"/>
            <a:r>
              <a:rPr lang="en-US" sz="4000" dirty="0" smtClean="0"/>
              <a:t>Should provide 3.3V primary lithium battery for MPC5200 RTC.</a:t>
            </a:r>
          </a:p>
          <a:p>
            <a:pPr algn="l" fontAlgn="base"/>
            <a:r>
              <a:rPr lang="en-US" sz="4000" dirty="0" smtClean="0"/>
              <a:t>Should have at least 8 LEDs and one RGB LED to indication rocket status.</a:t>
            </a:r>
          </a:p>
          <a:p>
            <a:pPr algn="l" fontAlgn="base"/>
            <a:r>
              <a:rPr lang="en-US" sz="4000" dirty="0" smtClean="0"/>
              <a:t>Should have all GPIO available for use via a breakout connector.</a:t>
            </a:r>
          </a:p>
          <a:p>
            <a:pPr algn="l" fontAlgn="base"/>
            <a:r>
              <a:rPr lang="en-US" sz="4000" dirty="0" smtClean="0"/>
              <a:t>If there's an audio out: Should have a small speaker for generating low quality (&lt; 10 KHz BW) tones/voice.</a:t>
            </a:r>
          </a:p>
          <a:p>
            <a:pPr algn="l" fontAlgn="base"/>
            <a:r>
              <a:rPr lang="en-US" sz="4000" dirty="0" smtClean="0"/>
              <a:t>Should breakout VGA, I2C, JTAG and SPI to breakout connectors (VGA needs a corresponding breakout connector to VGA cable).</a:t>
            </a:r>
          </a:p>
          <a:p>
            <a:pPr algn="l" fontAlgn="base"/>
            <a:r>
              <a:rPr lang="en-US" sz="4000" dirty="0" smtClean="0"/>
              <a:t>May have an Ethernet breakout connector (and a corresponding breakout connector to Ethernet cable).Ethernet breakout should include physical layer chips as necessary (e.g., magnetic)</a:t>
            </a:r>
          </a:p>
          <a:p>
            <a:pPr algn="l" fontAlgn="base"/>
            <a:endParaRPr lang="en-US" sz="4000" dirty="0" smtClean="0"/>
          </a:p>
          <a:p>
            <a:pPr algn="l" fontAlgn="base"/>
            <a:r>
              <a:rPr lang="en-US" sz="4000" u="sng" dirty="0" smtClean="0"/>
              <a:t>Cost:</a:t>
            </a:r>
          </a:p>
          <a:p>
            <a:pPr algn="l" fontAlgn="base"/>
            <a:r>
              <a:rPr lang="en-US" sz="4000" dirty="0" smtClean="0"/>
              <a:t>Should cost (,150,500) $ </a:t>
            </a:r>
          </a:p>
          <a:p>
            <a:pPr algn="l" fontAlgn="base"/>
            <a:r>
              <a:rPr lang="en-US" sz="4000" dirty="0" smtClean="0"/>
              <a:t>Should be a (2,4)layer PCB</a:t>
            </a:r>
          </a:p>
          <a:p>
            <a:pPr algn="l" fontAlgn="base"/>
            <a:endParaRPr lang="en-US" sz="4000" u="sng" dirty="0" smtClean="0"/>
          </a:p>
          <a:p>
            <a:pPr algn="l" fontAlgn="base"/>
            <a:r>
              <a:rPr lang="en-US" sz="4000" u="sng" dirty="0" smtClean="0"/>
              <a:t>Size:</a:t>
            </a:r>
          </a:p>
          <a:p>
            <a:pPr algn="l" fontAlgn="base"/>
            <a:r>
              <a:rPr lang="en-US" sz="4000" dirty="0" smtClean="0"/>
              <a:t>Must be fit in the rocket (ID of ~ 13.33 cm)Must have a width of &lt; 10.6 cm</a:t>
            </a:r>
          </a:p>
          <a:p>
            <a:pPr algn="l" fontAlgn="base"/>
            <a:r>
              <a:rPr lang="en-US" sz="4000" dirty="0" smtClean="0"/>
              <a:t>Should be as small as possible, (48,100,150) cm^2</a:t>
            </a:r>
          </a:p>
          <a:p>
            <a:pPr algn="l" fontAlgn="base"/>
            <a:r>
              <a:rPr lang="en-US" sz="4000" dirty="0" smtClean="0"/>
              <a:t>Should have components on both sides of PCB</a:t>
            </a:r>
          </a:p>
          <a:p>
            <a:pPr algn="l" fontAlgn="base"/>
            <a:endParaRPr lang="en-US" u="sng" dirty="0" smtClean="0"/>
          </a:p>
          <a:p>
            <a:pPr algn="l"/>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728</TotalTime>
  <Words>1552</Words>
  <Application>Microsoft Office PowerPoint</Application>
  <PresentationFormat>On-screen Show (4:3)</PresentationFormat>
  <Paragraphs>367</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Flow</vt:lpstr>
      <vt:lpstr>Acrobat Document</vt:lpstr>
      <vt:lpstr> 2010 ECE CAPSTONE  Portland State Aerospace Society  Portland State University</vt:lpstr>
      <vt:lpstr>Slide 2</vt:lpstr>
      <vt:lpstr>LV2 FLIGHT COMPUTER CARRIER BOARD</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 SPS</vt:lpstr>
      <vt:lpstr>LTM4619</vt:lpstr>
      <vt:lpstr>Frequency Divider (24MHz to 500KHz)</vt:lpstr>
      <vt:lpstr>Protection</vt:lpstr>
      <vt:lpstr>Protection Circuitry</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ECE CAPSTONE  Portland State Aerospace Society  Portland State University</dc:title>
  <dc:creator>Pierre</dc:creator>
  <cp:lastModifiedBy>Varun Arur</cp:lastModifiedBy>
  <cp:revision>95</cp:revision>
  <dcterms:created xsi:type="dcterms:W3CDTF">2010-06-08T09:22:11Z</dcterms:created>
  <dcterms:modified xsi:type="dcterms:W3CDTF">2010-06-09T00:56:36Z</dcterms:modified>
</cp:coreProperties>
</file>